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3" r:id="rId1"/>
  </p:sldMasterIdLst>
  <p:notesMasterIdLst>
    <p:notesMasterId r:id="rId18"/>
  </p:notesMasterIdLst>
  <p:sldIdLst>
    <p:sldId id="256" r:id="rId2"/>
    <p:sldId id="258" r:id="rId3"/>
    <p:sldId id="259" r:id="rId4"/>
    <p:sldId id="261" r:id="rId5"/>
    <p:sldId id="260" r:id="rId6"/>
    <p:sldId id="257" r:id="rId7"/>
    <p:sldId id="262" r:id="rId8"/>
    <p:sldId id="263" r:id="rId9"/>
    <p:sldId id="264" r:id="rId10"/>
    <p:sldId id="269" r:id="rId11"/>
    <p:sldId id="265" r:id="rId12"/>
    <p:sldId id="266" r:id="rId13"/>
    <p:sldId id="267" r:id="rId14"/>
    <p:sldId id="268" r:id="rId15"/>
    <p:sldId id="270" r:id="rId16"/>
    <p:sldId id="271" r:id="rId17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8AD8"/>
    <a:srgbClr val="011893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611" autoAdjust="0"/>
    <p:restoredTop sz="94660"/>
  </p:normalViewPr>
  <p:slideViewPr>
    <p:cSldViewPr>
      <p:cViewPr varScale="1">
        <p:scale>
          <a:sx n="159" d="100"/>
          <a:sy n="159" d="100"/>
        </p:scale>
        <p:origin x="504" y="17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8D1B20-A248-FB47-8240-73C0C5F47C9D}" type="datetimeFigureOut">
              <a:t>2019/11/18</a:t>
            </a:fld>
            <a:endParaRPr kumimoji="1" lang="ja-JP" altLang="en-US" dirty="0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 dirty="0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 dirty="0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FA746F-AF1F-C048-A2ED-B38EF01E9631}" type="slidenum"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55976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円/楕円 3">
            <a:extLst>
              <a:ext uri="{FF2B5EF4-FFF2-40B4-BE49-F238E27FC236}">
                <a16:creationId xmlns:a16="http://schemas.microsoft.com/office/drawing/2014/main" id="{40BD511A-FE9E-B641-A323-1F2451D0C873}"/>
              </a:ext>
            </a:extLst>
          </p:cNvPr>
          <p:cNvSpPr/>
          <p:nvPr userDrawn="1"/>
        </p:nvSpPr>
        <p:spPr>
          <a:xfrm>
            <a:off x="8651631" y="6350558"/>
            <a:ext cx="411982" cy="411982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050" dirty="0">
              <a:latin typeface="+mj-ea"/>
              <a:ea typeface="+mj-ea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80A01A1C-B0C5-904D-963A-785848775F4A}"/>
              </a:ext>
            </a:extLst>
          </p:cNvPr>
          <p:cNvSpPr txBox="1"/>
          <p:nvPr userDrawn="1"/>
        </p:nvSpPr>
        <p:spPr>
          <a:xfrm>
            <a:off x="8661679" y="6400799"/>
            <a:ext cx="4010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E8E17320-8F29-C346-80F3-7693511BE498}" type="slidenum">
              <a:rPr kumimoji="1" lang="ja-JP" altLang="en-US" sz="1400"/>
              <a:pPr algn="ctr"/>
              <a:t>‹#›</a:t>
            </a:fld>
            <a:endParaRPr kumimoji="1" lang="ja-JP" altLang="en-US" sz="1400" dirty="0"/>
          </a:p>
        </p:txBody>
      </p:sp>
      <p:sp>
        <p:nvSpPr>
          <p:cNvPr id="7" name="テキスト プレースホルダー 6">
            <a:extLst>
              <a:ext uri="{FF2B5EF4-FFF2-40B4-BE49-F238E27FC236}">
                <a16:creationId xmlns:a16="http://schemas.microsoft.com/office/drawing/2014/main" id="{1977278B-6103-7448-8885-11FCA29D84A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190133"/>
            <a:ext cx="9144000" cy="7540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>
                <a:ln>
                  <a:solidFill>
                    <a:srgbClr val="011893"/>
                  </a:solidFill>
                </a:ln>
              </a:defRPr>
            </a:lvl1pPr>
          </a:lstStyle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847815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93069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kumimoji="1" sz="26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44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59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28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7" Type="http://schemas.openxmlformats.org/officeDocument/2006/relationships/image" Target="../media/image13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tiff"/><Relationship Id="rId5" Type="http://schemas.openxmlformats.org/officeDocument/2006/relationships/image" Target="../media/image11.tiff"/><Relationship Id="rId4" Type="http://schemas.openxmlformats.org/officeDocument/2006/relationships/image" Target="../media/image4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36C4099E-EB60-DC4F-967D-225ED88E614D}"/>
              </a:ext>
            </a:extLst>
          </p:cNvPr>
          <p:cNvSpPr txBox="1"/>
          <p:nvPr/>
        </p:nvSpPr>
        <p:spPr>
          <a:xfrm>
            <a:off x="0" y="1249680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3200">
                <a:solidFill>
                  <a:srgbClr val="011893"/>
                </a:solidFill>
              </a:rPr>
              <a:t>クラス</a:t>
            </a:r>
            <a:r>
              <a:rPr lang="ja-JP" altLang="en-US" sz="3200">
                <a:solidFill>
                  <a:srgbClr val="011893"/>
                </a:solidFill>
              </a:rPr>
              <a:t>とオブジェクト指向</a:t>
            </a:r>
            <a:endParaRPr kumimoji="1" lang="ja-JP" altLang="en-US" sz="3200" dirty="0">
              <a:solidFill>
                <a:srgbClr val="011893"/>
              </a:solidFill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63FA400E-C243-F347-9BE6-46E657DCD3B8}"/>
              </a:ext>
            </a:extLst>
          </p:cNvPr>
          <p:cNvSpPr txBox="1"/>
          <p:nvPr/>
        </p:nvSpPr>
        <p:spPr>
          <a:xfrm>
            <a:off x="0" y="16256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800" dirty="0"/>
              <a:t>プログラミング基礎同演習</a:t>
            </a:r>
            <a:endParaRPr kumimoji="1" lang="ja-JP" altLang="en-US" sz="2800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891C33B1-D329-9348-9718-97E836138DF6}"/>
              </a:ext>
            </a:extLst>
          </p:cNvPr>
          <p:cNvSpPr txBox="1"/>
          <p:nvPr/>
        </p:nvSpPr>
        <p:spPr>
          <a:xfrm>
            <a:off x="3627120" y="5242560"/>
            <a:ext cx="54168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慶應義塾大学理工学部物理情報工学科</a:t>
            </a:r>
            <a:endParaRPr lang="en-US" altLang="ja-JP" sz="2400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BF5EEEB6-32A6-914E-957E-5C31A877EF9C}"/>
              </a:ext>
            </a:extLst>
          </p:cNvPr>
          <p:cNvSpPr txBox="1"/>
          <p:nvPr/>
        </p:nvSpPr>
        <p:spPr>
          <a:xfrm>
            <a:off x="8172400" y="5661248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渡辺</a:t>
            </a:r>
            <a:endParaRPr lang="en-US" altLang="ja-JP" sz="2400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D5E05EE1-8957-9F44-8F8E-6BD27683056C}"/>
              </a:ext>
            </a:extLst>
          </p:cNvPr>
          <p:cNvSpPr txBox="1"/>
          <p:nvPr/>
        </p:nvSpPr>
        <p:spPr>
          <a:xfrm>
            <a:off x="3271520" y="4338320"/>
            <a:ext cx="25250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000" dirty="0"/>
              <a:t>2019/11/26</a:t>
            </a:r>
            <a:endParaRPr kumimoji="1" lang="ja-JP" altLang="en-US" sz="4000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71D4ADEE-9E59-8A4A-88B8-D34187A71FF4}"/>
              </a:ext>
            </a:extLst>
          </p:cNvPr>
          <p:cNvSpPr txBox="1"/>
          <p:nvPr/>
        </p:nvSpPr>
        <p:spPr>
          <a:xfrm>
            <a:off x="1043608" y="5949280"/>
            <a:ext cx="24769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>
                <a:solidFill>
                  <a:srgbClr val="00B050"/>
                </a:solidFill>
              </a:rPr>
              <a:t>#</a:t>
            </a:r>
            <a:r>
              <a:rPr kumimoji="1" lang="ja-JP" altLang="en-US" sz="3200" dirty="0">
                <a:solidFill>
                  <a:srgbClr val="00B050"/>
                </a:solidFill>
              </a:rPr>
              <a:t>プロ同演習</a:t>
            </a: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FB9F7F85-26CF-EB44-87B9-1825A2C5A7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5949280"/>
            <a:ext cx="710444" cy="640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5339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D7996532-5BA3-E14A-A94F-F274F38D11F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ja-JP"/>
              <a:t>DRY</a:t>
            </a:r>
            <a:r>
              <a:rPr kumimoji="1" lang="ja-JP" altLang="en-US"/>
              <a:t>原則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3F2AC63A-CB50-4A40-9F5D-BC59524BE94B}"/>
              </a:ext>
            </a:extLst>
          </p:cNvPr>
          <p:cNvSpPr txBox="1"/>
          <p:nvPr/>
        </p:nvSpPr>
        <p:spPr>
          <a:xfrm>
            <a:off x="827584" y="1340768"/>
            <a:ext cx="702108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6000">
                <a:solidFill>
                  <a:srgbClr val="FF0000"/>
                </a:solidFill>
              </a:rPr>
              <a:t>D</a:t>
            </a:r>
            <a:r>
              <a:rPr kumimoji="1" lang="en-US" altLang="ja-JP" sz="6000"/>
              <a:t>on't </a:t>
            </a:r>
            <a:r>
              <a:rPr kumimoji="1" lang="en-US" altLang="ja-JP" sz="6000">
                <a:solidFill>
                  <a:srgbClr val="FF0000"/>
                </a:solidFill>
              </a:rPr>
              <a:t>R</a:t>
            </a:r>
            <a:r>
              <a:rPr kumimoji="1" lang="en-US" altLang="ja-JP" sz="6000"/>
              <a:t>epeat </a:t>
            </a:r>
            <a:r>
              <a:rPr kumimoji="1" lang="en-US" altLang="ja-JP" sz="6000">
                <a:solidFill>
                  <a:srgbClr val="FF0000"/>
                </a:solidFill>
              </a:rPr>
              <a:t>Y</a:t>
            </a:r>
            <a:r>
              <a:rPr kumimoji="1" lang="en-US" altLang="ja-JP" sz="6000"/>
              <a:t>ourself</a:t>
            </a:r>
            <a:endParaRPr kumimoji="1" lang="ja-JP" altLang="en-US" sz="600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B3771597-2F75-5445-B4D2-77CE82D882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1880" y="2564904"/>
            <a:ext cx="2019300" cy="2857500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678B3BC8-A770-7A43-A686-83AF9788C16C}"/>
              </a:ext>
            </a:extLst>
          </p:cNvPr>
          <p:cNvSpPr txBox="1"/>
          <p:nvPr/>
        </p:nvSpPr>
        <p:spPr>
          <a:xfrm>
            <a:off x="971600" y="5661248"/>
            <a:ext cx="69557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似たような処理を複数回記述していたら黄色信号</a:t>
            </a:r>
          </a:p>
        </p:txBody>
      </p:sp>
    </p:spTree>
    <p:extLst>
      <p:ext uri="{BB962C8B-B14F-4D97-AF65-F5344CB8AC3E}">
        <p14:creationId xmlns:p14="http://schemas.microsoft.com/office/powerpoint/2010/main" val="16560453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F8AF9054-105A-CF45-8A9D-2884D723100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責任の移譲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72A0C479-1BE5-0740-BC11-ACCE13825FB4}"/>
              </a:ext>
            </a:extLst>
          </p:cNvPr>
          <p:cNvSpPr txBox="1"/>
          <p:nvPr/>
        </p:nvSpPr>
        <p:spPr>
          <a:xfrm>
            <a:off x="251520" y="1124744"/>
            <a:ext cx="81355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/>
              <a:t>社員データが正しいかどうかは、社員データ自身が知っているべき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7FEF00A8-A630-204E-AFDD-2AF423E84AAA}"/>
              </a:ext>
            </a:extLst>
          </p:cNvPr>
          <p:cNvSpPr/>
          <p:nvPr/>
        </p:nvSpPr>
        <p:spPr>
          <a:xfrm>
            <a:off x="179512" y="2276872"/>
            <a:ext cx="5616624" cy="92333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" altLang="ja-JP" b="0">
                <a:solidFill>
                  <a:srgbClr val="24292E"/>
                </a:solidFill>
                <a:effectLst/>
                <a:latin typeface="Menlo" panose="020B0609030804020204" pitchFamily="49" charset="0"/>
              </a:rPr>
              <a:t>person </a:t>
            </a:r>
            <a:r>
              <a:rPr lang="en" altLang="ja-JP" b="0">
                <a:solidFill>
                  <a:srgbClr val="D73A49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" altLang="ja-JP" b="0">
                <a:solidFill>
                  <a:srgbClr val="24292E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b="0">
                <a:solidFill>
                  <a:srgbClr val="6F42C1"/>
                </a:solidFill>
                <a:effectLst/>
                <a:latin typeface="Menlo" panose="020B0609030804020204" pitchFamily="49" charset="0"/>
              </a:rPr>
              <a:t>EmployeeData(name, age, group)</a:t>
            </a:r>
            <a:endParaRPr lang="en" altLang="ja-JP" b="0">
              <a:solidFill>
                <a:srgbClr val="24292E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ja-JP" b="0">
                <a:solidFill>
                  <a:srgbClr val="D73A49"/>
                </a:solidFill>
                <a:effectLst/>
                <a:latin typeface="Menlo" panose="020B0609030804020204" pitchFamily="49" charset="0"/>
              </a:rPr>
              <a:t>if</a:t>
            </a:r>
            <a:r>
              <a:rPr lang="en" altLang="ja-JP" b="0">
                <a:solidFill>
                  <a:srgbClr val="24292E"/>
                </a:solidFill>
                <a:effectLst/>
                <a:latin typeface="Menlo" panose="020B0609030804020204" pitchFamily="49" charset="0"/>
              </a:rPr>
              <a:t> person.</a:t>
            </a:r>
            <a:r>
              <a:rPr lang="en" altLang="ja-JP" b="0">
                <a:solidFill>
                  <a:srgbClr val="6F42C1"/>
                </a:solidFill>
                <a:effectLst/>
                <a:latin typeface="Menlo" panose="020B0609030804020204" pitchFamily="49" charset="0"/>
              </a:rPr>
              <a:t>is_valid()</a:t>
            </a:r>
            <a:r>
              <a:rPr lang="en" altLang="ja-JP" b="0">
                <a:solidFill>
                  <a:srgbClr val="24292E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en" altLang="ja-JP">
                <a:solidFill>
                  <a:srgbClr val="24292E"/>
                </a:solidFill>
                <a:latin typeface="Menlo" panose="020B0609030804020204" pitchFamily="49" charset="0"/>
              </a:rPr>
              <a:t>  </a:t>
            </a:r>
            <a:r>
              <a:rPr lang="en" altLang="ja-JP" b="0">
                <a:solidFill>
                  <a:srgbClr val="24292E"/>
                </a:solidFill>
                <a:effectLst/>
                <a:latin typeface="Menlo" panose="020B0609030804020204" pitchFamily="49" charset="0"/>
              </a:rPr>
              <a:t>data.</a:t>
            </a:r>
            <a:r>
              <a:rPr lang="en" altLang="ja-JP" b="0">
                <a:solidFill>
                  <a:srgbClr val="6F42C1"/>
                </a:solidFill>
                <a:effectLst/>
                <a:latin typeface="Menlo" panose="020B0609030804020204" pitchFamily="49" charset="0"/>
              </a:rPr>
              <a:t>add(person)</a:t>
            </a:r>
            <a:endParaRPr lang="en" altLang="ja-JP" b="0">
              <a:solidFill>
                <a:srgbClr val="24292E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BA7EC452-F79F-4544-9199-E0F54FBE2F42}"/>
              </a:ext>
            </a:extLst>
          </p:cNvPr>
          <p:cNvSpPr txBox="1"/>
          <p:nvPr/>
        </p:nvSpPr>
        <p:spPr>
          <a:xfrm>
            <a:off x="6084168" y="2060848"/>
            <a:ext cx="29546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とりあえず指定のデータで</a:t>
            </a:r>
            <a:endParaRPr kumimoji="1" lang="en-US" altLang="ja-JP"/>
          </a:p>
          <a:p>
            <a:r>
              <a:rPr lang="ja-JP" altLang="en-US"/>
              <a:t>社員データを作る</a:t>
            </a:r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C83EE809-DD45-FF46-9A4C-207902A24979}"/>
              </a:ext>
            </a:extLst>
          </p:cNvPr>
          <p:cNvSpPr txBox="1"/>
          <p:nvPr/>
        </p:nvSpPr>
        <p:spPr>
          <a:xfrm>
            <a:off x="6084168" y="2780928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データが正しければ追加</a:t>
            </a: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1056D83E-0620-8D45-AD87-037EF69DFB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3688" y="5157192"/>
            <a:ext cx="1152128" cy="1152128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894AF3C4-92C1-954D-AB79-8B7F0583DC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6176" y="5157192"/>
            <a:ext cx="851946" cy="1183258"/>
          </a:xfrm>
          <a:prstGeom prst="rect">
            <a:avLst/>
          </a:prstGeom>
        </p:spPr>
      </p:pic>
      <p:sp>
        <p:nvSpPr>
          <p:cNvPr id="10" name="角丸四角形吹き出し 9">
            <a:extLst>
              <a:ext uri="{FF2B5EF4-FFF2-40B4-BE49-F238E27FC236}">
                <a16:creationId xmlns:a16="http://schemas.microsoft.com/office/drawing/2014/main" id="{C8DF3052-06EB-004F-B853-8A665E7E61F4}"/>
              </a:ext>
            </a:extLst>
          </p:cNvPr>
          <p:cNvSpPr/>
          <p:nvPr/>
        </p:nvSpPr>
        <p:spPr>
          <a:xfrm>
            <a:off x="3491880" y="5013176"/>
            <a:ext cx="2232248" cy="720080"/>
          </a:xfrm>
          <a:prstGeom prst="wedgeRoundRectCallout">
            <a:avLst>
              <a:gd name="adj1" fmla="val 65184"/>
              <a:gd name="adj2" fmla="val 44987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>
                <a:solidFill>
                  <a:schemeClr val="tx1"/>
                </a:solidFill>
              </a:rPr>
              <a:t>データが正しいか確認してください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6DF7C7A0-6361-9F4D-AFD4-61D0DAE66E61}"/>
              </a:ext>
            </a:extLst>
          </p:cNvPr>
          <p:cNvSpPr txBox="1"/>
          <p:nvPr/>
        </p:nvSpPr>
        <p:spPr>
          <a:xfrm>
            <a:off x="1547664" y="4437112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600"/>
              <a:t>オブジェクト</a:t>
            </a:r>
            <a:endParaRPr kumimoji="1" lang="en-US" altLang="ja-JP" sz="1600"/>
          </a:p>
          <a:p>
            <a:pPr algn="ctr"/>
            <a:r>
              <a:rPr lang="en-US" altLang="ja-JP" sz="1600"/>
              <a:t>(person)</a:t>
            </a:r>
            <a:endParaRPr kumimoji="1" lang="ja-JP" altLang="en-US" sz="1600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102F97BE-A00B-3C43-A7A5-79AC7363145D}"/>
              </a:ext>
            </a:extLst>
          </p:cNvPr>
          <p:cNvSpPr txBox="1"/>
          <p:nvPr/>
        </p:nvSpPr>
        <p:spPr>
          <a:xfrm>
            <a:off x="3862721" y="4293096"/>
            <a:ext cx="12105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600"/>
              <a:t>メッセージ</a:t>
            </a:r>
            <a:endParaRPr kumimoji="1" lang="en-US" altLang="ja-JP" sz="1600"/>
          </a:p>
          <a:p>
            <a:pPr algn="ctr"/>
            <a:r>
              <a:rPr lang="en-US" altLang="ja-JP" sz="1600"/>
              <a:t>(is_valid)</a:t>
            </a:r>
            <a:endParaRPr kumimoji="1" lang="ja-JP" altLang="en-US" sz="1600"/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038063C4-0B9C-3A4D-B423-4D29CC303399}"/>
              </a:ext>
            </a:extLst>
          </p:cNvPr>
          <p:cNvSpPr/>
          <p:nvPr/>
        </p:nvSpPr>
        <p:spPr>
          <a:xfrm>
            <a:off x="2339752" y="3501008"/>
            <a:ext cx="4381328" cy="5847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none">
            <a:spAutoFit/>
          </a:bodyPr>
          <a:lstStyle/>
          <a:p>
            <a:r>
              <a:rPr lang="en" altLang="ja-JP" sz="3200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person.is_valid</a:t>
            </a:r>
            <a:r>
              <a:rPr lang="en" altLang="ja-JP" sz="3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()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4B54A343-5877-784E-A275-EAFAFD718B6A}"/>
              </a:ext>
            </a:extLst>
          </p:cNvPr>
          <p:cNvSpPr txBox="1"/>
          <p:nvPr/>
        </p:nvSpPr>
        <p:spPr>
          <a:xfrm>
            <a:off x="1757561" y="6340450"/>
            <a:ext cx="995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Receiver</a:t>
            </a:r>
            <a:endParaRPr kumimoji="1" lang="ja-JP" altLang="en-US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DF9BDF57-92BD-7F45-9A6F-2BE518CB57C7}"/>
              </a:ext>
            </a:extLst>
          </p:cNvPr>
          <p:cNvSpPr txBox="1"/>
          <p:nvPr/>
        </p:nvSpPr>
        <p:spPr>
          <a:xfrm>
            <a:off x="6156176" y="6291300"/>
            <a:ext cx="8354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Sender</a:t>
            </a:r>
            <a:endParaRPr kumimoji="1" lang="ja-JP" altLang="en-US"/>
          </a:p>
        </p:txBody>
      </p:sp>
      <p:sp>
        <p:nvSpPr>
          <p:cNvPr id="16" name="角丸四角形吹き出し 15">
            <a:extLst>
              <a:ext uri="{FF2B5EF4-FFF2-40B4-BE49-F238E27FC236}">
                <a16:creationId xmlns:a16="http://schemas.microsoft.com/office/drawing/2014/main" id="{15C7157A-D26B-A942-8690-D66A6B357787}"/>
              </a:ext>
            </a:extLst>
          </p:cNvPr>
          <p:cNvSpPr/>
          <p:nvPr/>
        </p:nvSpPr>
        <p:spPr>
          <a:xfrm>
            <a:off x="3491880" y="5949280"/>
            <a:ext cx="2232248" cy="720080"/>
          </a:xfrm>
          <a:prstGeom prst="wedgeRoundRectCallout">
            <a:avLst>
              <a:gd name="adj1" fmla="val -70641"/>
              <a:gd name="adj2" fmla="val -65290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>
                <a:solidFill>
                  <a:schemeClr val="tx1"/>
                </a:solidFill>
              </a:rPr>
              <a:t>はい、大丈夫です</a:t>
            </a:r>
          </a:p>
        </p:txBody>
      </p:sp>
    </p:spTree>
    <p:extLst>
      <p:ext uri="{BB962C8B-B14F-4D97-AF65-F5344CB8AC3E}">
        <p14:creationId xmlns:p14="http://schemas.microsoft.com/office/powerpoint/2010/main" val="39619896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BD8BD737-D114-654C-9D6E-0DEF7DA29BD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責任の移譲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CBED3FE1-8581-2047-9BD1-C0A4946D0187}"/>
              </a:ext>
            </a:extLst>
          </p:cNvPr>
          <p:cNvSpPr txBox="1"/>
          <p:nvPr/>
        </p:nvSpPr>
        <p:spPr>
          <a:xfrm>
            <a:off x="467544" y="3212976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/>
              <a:t>何がうれしいか？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B7DBA3A0-9DDF-3045-84B8-89390C3E5C3A}"/>
              </a:ext>
            </a:extLst>
          </p:cNvPr>
          <p:cNvSpPr txBox="1"/>
          <p:nvPr/>
        </p:nvSpPr>
        <p:spPr>
          <a:xfrm>
            <a:off x="971600" y="1700808"/>
            <a:ext cx="772519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データが正しいことを確認する</a:t>
            </a:r>
            <a:r>
              <a:rPr kumimoji="1" lang="ja-JP" altLang="en-US" sz="2800">
                <a:solidFill>
                  <a:srgbClr val="FF0000"/>
                </a:solidFill>
              </a:rPr>
              <a:t>責任</a:t>
            </a:r>
            <a:r>
              <a:rPr kumimoji="1" lang="ja-JP" altLang="en-US" sz="2800"/>
              <a:t>が</a:t>
            </a:r>
            <a:endParaRPr kumimoji="1" lang="en-US" altLang="ja-JP" sz="2800"/>
          </a:p>
          <a:p>
            <a:r>
              <a:rPr lang="ja-JP" altLang="en-US" sz="2800"/>
              <a:t>呼び出し側からオブジェクトに</a:t>
            </a:r>
            <a:r>
              <a:rPr lang="ja-JP" altLang="en-US" sz="2800">
                <a:solidFill>
                  <a:srgbClr val="FF0000"/>
                </a:solidFill>
              </a:rPr>
              <a:t>移譲</a:t>
            </a:r>
            <a:r>
              <a:rPr lang="ja-JP" altLang="en-US" sz="2800"/>
              <a:t>されている</a:t>
            </a:r>
            <a:endParaRPr kumimoji="1" lang="ja-JP" altLang="en-US" sz="280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1BB9F6DA-97B3-D24F-8D78-E4AF49DAEB0D}"/>
              </a:ext>
            </a:extLst>
          </p:cNvPr>
          <p:cNvSpPr txBox="1"/>
          <p:nvPr/>
        </p:nvSpPr>
        <p:spPr>
          <a:xfrm>
            <a:off x="467544" y="980728"/>
            <a:ext cx="30572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/>
              <a:t>何が起きたか？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2EEFC1A2-C401-AF4A-A5AB-519D2678FEC9}"/>
              </a:ext>
            </a:extLst>
          </p:cNvPr>
          <p:cNvSpPr txBox="1"/>
          <p:nvPr/>
        </p:nvSpPr>
        <p:spPr>
          <a:xfrm>
            <a:off x="899592" y="3933056"/>
            <a:ext cx="736611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将来、データの整合性条件が変更になっても</a:t>
            </a:r>
            <a:endParaRPr kumimoji="1" lang="en-US" altLang="ja-JP" sz="2800"/>
          </a:p>
          <a:p>
            <a:r>
              <a:rPr lang="ja-JP" altLang="en-US" sz="2800"/>
              <a:t>呼び出し側のコードは修正しなくて良い</a:t>
            </a:r>
            <a:endParaRPr kumimoji="1" lang="ja-JP" altLang="en-US" sz="2800"/>
          </a:p>
        </p:txBody>
      </p:sp>
    </p:spTree>
    <p:extLst>
      <p:ext uri="{BB962C8B-B14F-4D97-AF65-F5344CB8AC3E}">
        <p14:creationId xmlns:p14="http://schemas.microsoft.com/office/powerpoint/2010/main" val="39953093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E399FB78-59E6-BD42-B051-5F8983D15E2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カプセル化</a:t>
            </a:r>
          </a:p>
        </p:txBody>
      </p:sp>
      <p:sp>
        <p:nvSpPr>
          <p:cNvPr id="3" name="雲形吹き出し 2">
            <a:extLst>
              <a:ext uri="{FF2B5EF4-FFF2-40B4-BE49-F238E27FC236}">
                <a16:creationId xmlns:a16="http://schemas.microsoft.com/office/drawing/2014/main" id="{BD0B9DE3-EC91-8F45-9D09-7DB8CE8876CE}"/>
              </a:ext>
            </a:extLst>
          </p:cNvPr>
          <p:cNvSpPr/>
          <p:nvPr/>
        </p:nvSpPr>
        <p:spPr>
          <a:xfrm>
            <a:off x="2925758" y="3825113"/>
            <a:ext cx="1656184" cy="1189130"/>
          </a:xfrm>
          <a:prstGeom prst="cloudCallout">
            <a:avLst>
              <a:gd name="adj1" fmla="val -72654"/>
              <a:gd name="adj2" fmla="val 32146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7EAC082D-EE73-234E-8E6F-0672CF648A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57" y="3700242"/>
            <a:ext cx="1330542" cy="1774056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46F0B2A3-07CD-004C-B08E-62608EC0177D}"/>
              </a:ext>
            </a:extLst>
          </p:cNvPr>
          <p:cNvSpPr txBox="1"/>
          <p:nvPr/>
        </p:nvSpPr>
        <p:spPr>
          <a:xfrm>
            <a:off x="1423136" y="3026681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/>
              <a:t>オブジェクト</a:t>
            </a:r>
            <a:endParaRPr lang="en-US" altLang="ja-JP" dirty="0"/>
          </a:p>
          <a:p>
            <a:r>
              <a:rPr kumimoji="1" lang="en-US" altLang="ja-JP" dirty="0"/>
              <a:t>(Receiver)</a:t>
            </a:r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1B658A3C-E7CF-0F49-9728-7EBC74F681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7100000">
            <a:off x="3187081" y="3772272"/>
            <a:ext cx="1132377" cy="1132377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4CF016FA-12A0-ED46-A25D-DFFDED249541}"/>
              </a:ext>
            </a:extLst>
          </p:cNvPr>
          <p:cNvSpPr txBox="1"/>
          <p:nvPr/>
        </p:nvSpPr>
        <p:spPr>
          <a:xfrm>
            <a:off x="3127047" y="337707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/>
              <a:t>内部状態</a:t>
            </a:r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E20FE991-3816-554E-99C1-95F4C2ED5A2C}"/>
              </a:ext>
            </a:extLst>
          </p:cNvPr>
          <p:cNvSpPr txBox="1"/>
          <p:nvPr/>
        </p:nvSpPr>
        <p:spPr>
          <a:xfrm>
            <a:off x="539552" y="1124744"/>
            <a:ext cx="2698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カプセル化とは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A750AF10-94FE-FC44-B8CF-1D23A82ABAA5}"/>
              </a:ext>
            </a:extLst>
          </p:cNvPr>
          <p:cNvSpPr txBox="1"/>
          <p:nvPr/>
        </p:nvSpPr>
        <p:spPr>
          <a:xfrm>
            <a:off x="971600" y="1700808"/>
            <a:ext cx="72728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/>
              <a:t>オブジェクトの内部状態を外から隠蔽し、公開されたインタフェースを通じてのみ修正できるようにすること</a:t>
            </a:r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9C586FC9-B42B-5E4E-B252-6F4E0A1638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6216" y="5517232"/>
            <a:ext cx="1097402" cy="1167448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58599B12-3181-C84D-B508-18AB3A0029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0192" y="2780928"/>
            <a:ext cx="1519081" cy="1558032"/>
          </a:xfrm>
          <a:prstGeom prst="rect">
            <a:avLst/>
          </a:prstGeom>
        </p:spPr>
      </p:pic>
      <p:sp>
        <p:nvSpPr>
          <p:cNvPr id="12" name="左矢印 11">
            <a:extLst>
              <a:ext uri="{FF2B5EF4-FFF2-40B4-BE49-F238E27FC236}">
                <a16:creationId xmlns:a16="http://schemas.microsoft.com/office/drawing/2014/main" id="{166BBAC4-140A-7645-B109-54E4467BB6F5}"/>
              </a:ext>
            </a:extLst>
          </p:cNvPr>
          <p:cNvSpPr/>
          <p:nvPr/>
        </p:nvSpPr>
        <p:spPr>
          <a:xfrm rot="20432413">
            <a:off x="4644307" y="3790238"/>
            <a:ext cx="1789280" cy="308607"/>
          </a:xfrm>
          <a:prstGeom prst="lef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A1D5B41C-9D80-0340-8467-F828D061CA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2040" y="3212976"/>
            <a:ext cx="1414016" cy="1414016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056B87DA-6FA4-F443-8FCB-B43ACA3358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63688" y="5733256"/>
            <a:ext cx="782960" cy="782960"/>
          </a:xfrm>
          <a:prstGeom prst="rect">
            <a:avLst/>
          </a:prstGeom>
        </p:spPr>
      </p:pic>
      <p:cxnSp>
        <p:nvCxnSpPr>
          <p:cNvPr id="16" name="直線矢印コネクタ 15">
            <a:extLst>
              <a:ext uri="{FF2B5EF4-FFF2-40B4-BE49-F238E27FC236}">
                <a16:creationId xmlns:a16="http://schemas.microsoft.com/office/drawing/2014/main" id="{4498E931-F4FF-BE4A-8703-8E1F4B09135D}"/>
              </a:ext>
            </a:extLst>
          </p:cNvPr>
          <p:cNvCxnSpPr>
            <a:stCxn id="10" idx="1"/>
            <a:endCxn id="14" idx="3"/>
          </p:cNvCxnSpPr>
          <p:nvPr/>
        </p:nvCxnSpPr>
        <p:spPr>
          <a:xfrm flipH="1">
            <a:off x="2546648" y="6100956"/>
            <a:ext cx="3969568" cy="2378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74A7B341-F21B-CF4A-A94A-245149B83AEC}"/>
              </a:ext>
            </a:extLst>
          </p:cNvPr>
          <p:cNvSpPr txBox="1"/>
          <p:nvPr/>
        </p:nvSpPr>
        <p:spPr>
          <a:xfrm>
            <a:off x="3995936" y="573325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修正依頼</a:t>
            </a:r>
          </a:p>
        </p:txBody>
      </p:sp>
    </p:spTree>
    <p:extLst>
      <p:ext uri="{BB962C8B-B14F-4D97-AF65-F5344CB8AC3E}">
        <p14:creationId xmlns:p14="http://schemas.microsoft.com/office/powerpoint/2010/main" val="10264734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02B14FA7-BBEE-5F42-AEB6-8B8F04F5AAC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カプセル化の何がうれしいか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DF3A4A3F-6FA0-0746-95DA-C1AB26B8B841}"/>
              </a:ext>
            </a:extLst>
          </p:cNvPr>
          <p:cNvSpPr txBox="1"/>
          <p:nvPr/>
        </p:nvSpPr>
        <p:spPr>
          <a:xfrm>
            <a:off x="251520" y="1340768"/>
            <a:ext cx="79816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/>
              <a:t>データが変更される「場所」が限定される</a:t>
            </a:r>
            <a:endParaRPr kumimoji="1" lang="en-US" altLang="ja-JP" sz="320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68A46F2A-0891-8F4D-813E-C25F52200CA2}"/>
              </a:ext>
            </a:extLst>
          </p:cNvPr>
          <p:cNvSpPr txBox="1"/>
          <p:nvPr/>
        </p:nvSpPr>
        <p:spPr>
          <a:xfrm>
            <a:off x="467544" y="2204864"/>
            <a:ext cx="839204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/>
              <a:t>・知らない内にデータがどこかで書き換わっていた、ということがない</a:t>
            </a:r>
            <a:endParaRPr kumimoji="1" lang="en-US" altLang="ja-JP" sz="2000"/>
          </a:p>
          <a:p>
            <a:r>
              <a:rPr kumimoji="1" lang="ja-JP" altLang="en-US" sz="2000"/>
              <a:t>・メソッドを通してのみデータを入力することで、不正なデータを防ぐ</a:t>
            </a:r>
            <a:endParaRPr kumimoji="1" lang="en-US" altLang="ja-JP" sz="2000"/>
          </a:p>
          <a:p>
            <a:r>
              <a:rPr lang="ja-JP" altLang="en-US" sz="2000"/>
              <a:t>　例：年齢データに負の値が入らないことが保証できる</a:t>
            </a:r>
            <a:endParaRPr kumimoji="1" lang="ja-JP" altLang="en-US" sz="2000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50380470-BD64-154A-BB46-E48125A1A6D9}"/>
              </a:ext>
            </a:extLst>
          </p:cNvPr>
          <p:cNvSpPr/>
          <p:nvPr/>
        </p:nvSpPr>
        <p:spPr>
          <a:xfrm>
            <a:off x="323528" y="3861048"/>
            <a:ext cx="604922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3200"/>
              <a:t>How</a:t>
            </a:r>
            <a:r>
              <a:rPr lang="ja-JP" altLang="en-US" sz="3200"/>
              <a:t>を隠蔽し、</a:t>
            </a:r>
            <a:r>
              <a:rPr lang="en-US" altLang="ja-JP" sz="3200"/>
              <a:t>What</a:t>
            </a:r>
            <a:r>
              <a:rPr lang="ja-JP" altLang="en-US" sz="3200"/>
              <a:t>に集中する</a:t>
            </a:r>
            <a:endParaRPr lang="en-US" altLang="ja-JP" sz="3200"/>
          </a:p>
        </p:txBody>
      </p:sp>
    </p:spTree>
    <p:extLst>
      <p:ext uri="{BB962C8B-B14F-4D97-AF65-F5344CB8AC3E}">
        <p14:creationId xmlns:p14="http://schemas.microsoft.com/office/powerpoint/2010/main" val="31583939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B11184A0-BA42-E041-AFE7-5854B42D916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ja-JP"/>
              <a:t>How</a:t>
            </a:r>
            <a:r>
              <a:rPr kumimoji="1" lang="ja-JP" altLang="en-US"/>
              <a:t>と</a:t>
            </a:r>
            <a:r>
              <a:rPr kumimoji="1" lang="en-US" altLang="ja-JP"/>
              <a:t>What</a:t>
            </a:r>
            <a:endParaRPr kumimoji="1" lang="ja-JP" altLang="en-US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36D274D4-DEF4-C645-951E-5CA8DFEFB6D6}"/>
              </a:ext>
            </a:extLst>
          </p:cNvPr>
          <p:cNvSpPr txBox="1"/>
          <p:nvPr/>
        </p:nvSpPr>
        <p:spPr>
          <a:xfrm>
            <a:off x="107504" y="1268760"/>
            <a:ext cx="84946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例：ウェブで、入力ミスがある項目のラベルを赤字にしたい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4C49F40C-889B-5642-8A29-8B6A81736FC8}"/>
              </a:ext>
            </a:extLst>
          </p:cNvPr>
          <p:cNvSpPr/>
          <p:nvPr/>
        </p:nvSpPr>
        <p:spPr>
          <a:xfrm>
            <a:off x="683568" y="1844824"/>
            <a:ext cx="334578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ja-JP" sz="2400" b="0">
                <a:solidFill>
                  <a:srgbClr val="24292E"/>
                </a:solidFill>
                <a:effectLst/>
                <a:latin typeface="Menlo" panose="020B0609030804020204" pitchFamily="49" charset="0"/>
              </a:rPr>
              <a:t>label.color </a:t>
            </a:r>
            <a:r>
              <a:rPr lang="en" altLang="ja-JP" sz="2400" b="0">
                <a:solidFill>
                  <a:srgbClr val="D73A49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" altLang="ja-JP" sz="2400" b="0">
                <a:solidFill>
                  <a:srgbClr val="24292E"/>
                </a:solidFill>
                <a:effectLst/>
                <a:latin typeface="Menlo" panose="020B0609030804020204" pitchFamily="49" charset="0"/>
              </a:rPr>
              <a:t> red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6B19B9EA-E93E-6740-9DD7-CC675C7AF761}"/>
              </a:ext>
            </a:extLst>
          </p:cNvPr>
          <p:cNvSpPr txBox="1"/>
          <p:nvPr/>
        </p:nvSpPr>
        <p:spPr>
          <a:xfrm>
            <a:off x="683568" y="2420888"/>
            <a:ext cx="2954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/>
              <a:t>さらに太字にしたい</a:t>
            </a:r>
            <a:endParaRPr kumimoji="1" lang="ja-JP" altLang="en-US" sz="2400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A5D7A91F-20D5-8044-96AF-80A82EF9F54E}"/>
              </a:ext>
            </a:extLst>
          </p:cNvPr>
          <p:cNvSpPr/>
          <p:nvPr/>
        </p:nvSpPr>
        <p:spPr>
          <a:xfrm>
            <a:off x="755576" y="2924944"/>
            <a:ext cx="334578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ja-JP" sz="2400">
                <a:solidFill>
                  <a:srgbClr val="24292E"/>
                </a:solidFill>
                <a:latin typeface="Menlo" panose="020B0609030804020204" pitchFamily="49" charset="0"/>
              </a:rPr>
              <a:t>label.color </a:t>
            </a:r>
            <a:r>
              <a:rPr lang="en" altLang="ja-JP" sz="2400">
                <a:solidFill>
                  <a:srgbClr val="D73A49"/>
                </a:solidFill>
                <a:latin typeface="Menlo" panose="020B0609030804020204" pitchFamily="49" charset="0"/>
              </a:rPr>
              <a:t>=</a:t>
            </a:r>
            <a:r>
              <a:rPr lang="en" altLang="ja-JP" sz="2400">
                <a:solidFill>
                  <a:srgbClr val="24292E"/>
                </a:solidFill>
                <a:latin typeface="Menlo" panose="020B0609030804020204" pitchFamily="49" charset="0"/>
              </a:rPr>
              <a:t> red</a:t>
            </a:r>
          </a:p>
          <a:p>
            <a:r>
              <a:rPr lang="en" altLang="ja-JP" sz="2400" b="0">
                <a:solidFill>
                  <a:srgbClr val="24292E"/>
                </a:solidFill>
                <a:effectLst/>
                <a:latin typeface="Menlo" panose="020B0609030804020204" pitchFamily="49" charset="0"/>
              </a:rPr>
              <a:t>label.face </a:t>
            </a:r>
            <a:r>
              <a:rPr lang="en" altLang="ja-JP" sz="2400" b="0">
                <a:solidFill>
                  <a:srgbClr val="D73A49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" altLang="ja-JP" sz="2400" b="0">
                <a:solidFill>
                  <a:srgbClr val="24292E"/>
                </a:solidFill>
                <a:effectLst/>
                <a:latin typeface="Menlo" panose="020B0609030804020204" pitchFamily="49" charset="0"/>
              </a:rPr>
              <a:t> bold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4B4F8E88-C055-7D49-BC25-2A746B21A882}"/>
              </a:ext>
            </a:extLst>
          </p:cNvPr>
          <p:cNvSpPr txBox="1"/>
          <p:nvPr/>
        </p:nvSpPr>
        <p:spPr>
          <a:xfrm>
            <a:off x="683568" y="3933056"/>
            <a:ext cx="637706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/>
              <a:t>やっぱり赤はキツいので、色を淡くしたい</a:t>
            </a:r>
            <a:endParaRPr lang="en-US" altLang="ja-JP" sz="2400"/>
          </a:p>
          <a:p>
            <a:r>
              <a:rPr kumimoji="1" lang="ja-JP" altLang="en-US" sz="2400"/>
              <a:t>　→</a:t>
            </a:r>
            <a:r>
              <a:rPr kumimoji="1" lang="en-US" altLang="ja-JP" sz="2400"/>
              <a:t> label</a:t>
            </a:r>
            <a:r>
              <a:rPr kumimoji="1" lang="ja-JP" altLang="en-US" sz="2400"/>
              <a:t>の色を変更している場所を全て変更</a:t>
            </a:r>
            <a:endParaRPr kumimoji="1" lang="en-US" altLang="ja-JP" sz="2400"/>
          </a:p>
          <a:p>
            <a:r>
              <a:rPr lang="ja-JP" altLang="en-US" sz="2400"/>
              <a:t>　→</a:t>
            </a:r>
            <a:r>
              <a:rPr lang="en-US" altLang="ja-JP" sz="2400"/>
              <a:t> DRY</a:t>
            </a:r>
            <a:r>
              <a:rPr lang="ja-JP" altLang="en-US" sz="2400"/>
              <a:t>原則に抵触</a:t>
            </a:r>
            <a:endParaRPr kumimoji="1" lang="ja-JP" altLang="en-US" sz="2400"/>
          </a:p>
        </p:txBody>
      </p:sp>
    </p:spTree>
    <p:extLst>
      <p:ext uri="{BB962C8B-B14F-4D97-AF65-F5344CB8AC3E}">
        <p14:creationId xmlns:p14="http://schemas.microsoft.com/office/powerpoint/2010/main" val="5853516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3F1EE793-A6A2-4646-81B4-8C02859C52C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ja-JP"/>
              <a:t>How</a:t>
            </a:r>
            <a:r>
              <a:rPr lang="ja-JP" altLang="en-US"/>
              <a:t>と</a:t>
            </a:r>
            <a:r>
              <a:rPr lang="en-US" altLang="ja-JP"/>
              <a:t>What</a:t>
            </a:r>
            <a:endParaRPr lang="ja-JP" altLang="en-US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2573716-0413-D74E-97A5-864E95CBD4B7}"/>
              </a:ext>
            </a:extLst>
          </p:cNvPr>
          <p:cNvSpPr txBox="1"/>
          <p:nvPr/>
        </p:nvSpPr>
        <p:spPr>
          <a:xfrm>
            <a:off x="251520" y="1124744"/>
            <a:ext cx="44743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我々がやりたいこと</a:t>
            </a:r>
            <a:r>
              <a:rPr kumimoji="1" lang="en-US" altLang="ja-JP" sz="2800"/>
              <a:t>(</a:t>
            </a:r>
            <a:r>
              <a:rPr kumimoji="1" lang="en-US" altLang="ja-JP" sz="2800">
                <a:solidFill>
                  <a:srgbClr val="FF0000"/>
                </a:solidFill>
              </a:rPr>
              <a:t>What</a:t>
            </a:r>
            <a:r>
              <a:rPr kumimoji="1" lang="en-US" altLang="ja-JP" sz="2800"/>
              <a:t>)</a:t>
            </a:r>
            <a:endParaRPr kumimoji="1" lang="ja-JP" altLang="en-US" sz="2800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C1D88E45-5144-0D47-B271-CBDB26505BE9}"/>
              </a:ext>
            </a:extLst>
          </p:cNvPr>
          <p:cNvSpPr/>
          <p:nvPr/>
        </p:nvSpPr>
        <p:spPr>
          <a:xfrm>
            <a:off x="539552" y="1844824"/>
            <a:ext cx="3775393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800"/>
              <a:t>入力ミスがある項目の</a:t>
            </a:r>
            <a:endParaRPr lang="en-US" altLang="ja-JP" sz="2800"/>
          </a:p>
          <a:p>
            <a:r>
              <a:rPr lang="ja-JP" altLang="en-US" sz="2800"/>
              <a:t>ラベルを目立たせたい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1BF65569-AE12-8D4A-A166-B4BB38F7334E}"/>
              </a:ext>
            </a:extLst>
          </p:cNvPr>
          <p:cNvSpPr txBox="1"/>
          <p:nvPr/>
        </p:nvSpPr>
        <p:spPr>
          <a:xfrm>
            <a:off x="5292080" y="1124744"/>
            <a:ext cx="32845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その実現手段</a:t>
            </a:r>
            <a:r>
              <a:rPr kumimoji="1" lang="en-US" altLang="ja-JP" sz="2800"/>
              <a:t>(</a:t>
            </a:r>
            <a:r>
              <a:rPr kumimoji="1" lang="en-US" altLang="ja-JP" sz="2800">
                <a:solidFill>
                  <a:srgbClr val="FF0000"/>
                </a:solidFill>
              </a:rPr>
              <a:t>How</a:t>
            </a:r>
            <a:r>
              <a:rPr kumimoji="1" lang="en-US" altLang="ja-JP" sz="2800"/>
              <a:t>)</a:t>
            </a:r>
            <a:endParaRPr kumimoji="1" lang="ja-JP" altLang="en-US" sz="2800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6C65C08A-057D-F84D-A7C2-0B2621249683}"/>
              </a:ext>
            </a:extLst>
          </p:cNvPr>
          <p:cNvSpPr/>
          <p:nvPr/>
        </p:nvSpPr>
        <p:spPr>
          <a:xfrm>
            <a:off x="5796136" y="1772816"/>
            <a:ext cx="2615588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800"/>
              <a:t>色を変える</a:t>
            </a:r>
            <a:endParaRPr lang="en-US" altLang="ja-JP" sz="2800"/>
          </a:p>
          <a:p>
            <a:r>
              <a:rPr lang="ja-JP" altLang="en-US" sz="2800"/>
              <a:t>太字にする</a:t>
            </a:r>
            <a:r>
              <a:rPr lang="en-US" altLang="ja-JP" sz="2800"/>
              <a:t>/etc.</a:t>
            </a:r>
            <a:endParaRPr lang="ja-JP" altLang="en-US" sz="280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8845ACA8-82BD-BF46-A4FE-942C98F02A1C}"/>
              </a:ext>
            </a:extLst>
          </p:cNvPr>
          <p:cNvSpPr txBox="1"/>
          <p:nvPr/>
        </p:nvSpPr>
        <p:spPr>
          <a:xfrm>
            <a:off x="1187624" y="3140968"/>
            <a:ext cx="6753452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我々は</a:t>
            </a:r>
            <a:r>
              <a:rPr kumimoji="1" lang="en-US" altLang="ja-JP" sz="2800"/>
              <a:t>What</a:t>
            </a:r>
            <a:r>
              <a:rPr kumimoji="1" lang="ja-JP" altLang="en-US" sz="2800"/>
              <a:t>に集中し、</a:t>
            </a:r>
            <a:r>
              <a:rPr kumimoji="1" lang="en-US" altLang="ja-JP" sz="2800"/>
              <a:t>How</a:t>
            </a:r>
            <a:r>
              <a:rPr kumimoji="1" lang="ja-JP" altLang="en-US" sz="2800"/>
              <a:t>は隠蔽すべき</a:t>
            </a: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394959D0-252F-6F4E-9B50-7195356AA0FC}"/>
              </a:ext>
            </a:extLst>
          </p:cNvPr>
          <p:cNvSpPr/>
          <p:nvPr/>
        </p:nvSpPr>
        <p:spPr>
          <a:xfrm>
            <a:off x="467544" y="4149080"/>
            <a:ext cx="339387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ja-JP" sz="3200" b="0">
                <a:solidFill>
                  <a:srgbClr val="24292E"/>
                </a:solidFill>
                <a:effectLst/>
                <a:latin typeface="Menlo" panose="020B0609030804020204" pitchFamily="49" charset="0"/>
              </a:rPr>
              <a:t>label.</a:t>
            </a:r>
            <a:r>
              <a:rPr lang="en" altLang="ja-JP" sz="3200" b="0">
                <a:solidFill>
                  <a:srgbClr val="6F42C1"/>
                </a:solidFill>
                <a:effectLst/>
                <a:latin typeface="Menlo" panose="020B0609030804020204" pitchFamily="49" charset="0"/>
              </a:rPr>
              <a:t>alert()</a:t>
            </a:r>
            <a:endParaRPr lang="en" altLang="ja-JP" sz="3200" b="0">
              <a:solidFill>
                <a:srgbClr val="24292E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64AB9FEE-73CD-1D4B-8607-BFA16F738099}"/>
              </a:ext>
            </a:extLst>
          </p:cNvPr>
          <p:cNvSpPr txBox="1"/>
          <p:nvPr/>
        </p:nvSpPr>
        <p:spPr>
          <a:xfrm>
            <a:off x="395536" y="5661248"/>
            <a:ext cx="38779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ラベルに「目立ってね」と依頼する</a:t>
            </a:r>
            <a:endParaRPr kumimoji="1" lang="en-US" altLang="ja-JP"/>
          </a:p>
          <a:p>
            <a:r>
              <a:rPr lang="en-US" altLang="ja-JP"/>
              <a:t>(What)</a:t>
            </a:r>
            <a:endParaRPr kumimoji="1" lang="ja-JP" altLang="en-US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39D1AF44-9D23-154F-B93C-CBF3F7B4577C}"/>
              </a:ext>
            </a:extLst>
          </p:cNvPr>
          <p:cNvSpPr/>
          <p:nvPr/>
        </p:nvSpPr>
        <p:spPr>
          <a:xfrm>
            <a:off x="4932040" y="4149080"/>
            <a:ext cx="3096344" cy="120032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" altLang="ja-JP" b="0">
                <a:solidFill>
                  <a:srgbClr val="D73A49"/>
                </a:solidFill>
                <a:effectLst/>
                <a:latin typeface="Menlo" panose="020B0609030804020204" pitchFamily="49" charset="0"/>
              </a:rPr>
              <a:t>class</a:t>
            </a:r>
            <a:r>
              <a:rPr lang="en" altLang="ja-JP" b="0">
                <a:solidFill>
                  <a:srgbClr val="24292E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b="0">
                <a:solidFill>
                  <a:srgbClr val="6F42C1"/>
                </a:solidFill>
                <a:effectLst/>
                <a:latin typeface="Menlo" panose="020B0609030804020204" pitchFamily="49" charset="0"/>
              </a:rPr>
              <a:t>Label</a:t>
            </a:r>
            <a:r>
              <a:rPr lang="en" altLang="ja-JP" b="0">
                <a:solidFill>
                  <a:srgbClr val="24292E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en" altLang="ja-JP" b="0">
                <a:solidFill>
                  <a:srgbClr val="D73A49"/>
                </a:solidFill>
                <a:effectLst/>
                <a:latin typeface="Menlo" panose="020B0609030804020204" pitchFamily="49" charset="0"/>
              </a:rPr>
              <a:t>  def</a:t>
            </a:r>
            <a:r>
              <a:rPr lang="en" altLang="ja-JP" b="0">
                <a:solidFill>
                  <a:srgbClr val="24292E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b="0">
                <a:solidFill>
                  <a:srgbClr val="6F42C1"/>
                </a:solidFill>
                <a:effectLst/>
                <a:latin typeface="Menlo" panose="020B0609030804020204" pitchFamily="49" charset="0"/>
              </a:rPr>
              <a:t>alert</a:t>
            </a:r>
            <a:r>
              <a:rPr lang="en" altLang="ja-JP" b="0">
                <a:solidFill>
                  <a:srgbClr val="24292E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ja-JP" b="0">
                <a:solidFill>
                  <a:srgbClr val="E27F2D"/>
                </a:solidFill>
                <a:effectLst/>
                <a:latin typeface="Menlo" panose="020B0609030804020204" pitchFamily="49" charset="0"/>
              </a:rPr>
              <a:t>self</a:t>
            </a:r>
            <a:r>
              <a:rPr lang="en" altLang="ja-JP" b="0">
                <a:solidFill>
                  <a:srgbClr val="24292E"/>
                </a:solidFill>
                <a:effectLst/>
                <a:latin typeface="Menlo" panose="020B0609030804020204" pitchFamily="49" charset="0"/>
              </a:rPr>
              <a:t>):</a:t>
            </a:r>
          </a:p>
          <a:p>
            <a:r>
              <a:rPr lang="en" altLang="ja-JP" b="0">
                <a:solidFill>
                  <a:srgbClr val="24292E"/>
                </a:solidFill>
                <a:effectLst/>
                <a:latin typeface="Menlo" panose="020B0609030804020204" pitchFamily="49" charset="0"/>
              </a:rPr>
              <a:t>    self.color </a:t>
            </a:r>
            <a:r>
              <a:rPr lang="en" altLang="ja-JP" b="0">
                <a:solidFill>
                  <a:srgbClr val="D73A49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" altLang="ja-JP" b="0">
                <a:solidFill>
                  <a:srgbClr val="24292E"/>
                </a:solidFill>
                <a:effectLst/>
                <a:latin typeface="Menlo" panose="020B0609030804020204" pitchFamily="49" charset="0"/>
              </a:rPr>
              <a:t> red</a:t>
            </a:r>
          </a:p>
          <a:p>
            <a:r>
              <a:rPr lang="en" altLang="ja-JP" b="0">
                <a:solidFill>
                  <a:srgbClr val="24292E"/>
                </a:solidFill>
                <a:effectLst/>
                <a:latin typeface="Menlo" panose="020B0609030804020204" pitchFamily="49" charset="0"/>
              </a:rPr>
              <a:t>    self.face </a:t>
            </a:r>
            <a:r>
              <a:rPr lang="en" altLang="ja-JP" b="0">
                <a:solidFill>
                  <a:srgbClr val="D73A49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" altLang="ja-JP" b="0">
                <a:solidFill>
                  <a:srgbClr val="24292E"/>
                </a:solidFill>
                <a:effectLst/>
                <a:latin typeface="Menlo" panose="020B0609030804020204" pitchFamily="49" charset="0"/>
              </a:rPr>
              <a:t> bold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435E2F6B-9D4B-ED4C-83BD-77C4C5D299F6}"/>
              </a:ext>
            </a:extLst>
          </p:cNvPr>
          <p:cNvSpPr txBox="1"/>
          <p:nvPr/>
        </p:nvSpPr>
        <p:spPr>
          <a:xfrm>
            <a:off x="4788024" y="5661248"/>
            <a:ext cx="37955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その実現手段</a:t>
            </a:r>
            <a:r>
              <a:rPr kumimoji="1" lang="en-US" altLang="ja-JP"/>
              <a:t>(How)</a:t>
            </a:r>
            <a:r>
              <a:rPr kumimoji="1" lang="ja-JP" altLang="en-US"/>
              <a:t>はラベル自身が</a:t>
            </a:r>
            <a:endParaRPr kumimoji="1" lang="en-US" altLang="ja-JP"/>
          </a:p>
          <a:p>
            <a:r>
              <a:rPr lang="ja-JP" altLang="en-US"/>
              <a:t>知っており、隠蔽されている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950963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420B7C16-3215-804F-8894-56350FAA450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本講義で学ぶこと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9D88B7B3-0519-404A-B9C4-0DD9F69A757B}"/>
              </a:ext>
            </a:extLst>
          </p:cNvPr>
          <p:cNvSpPr txBox="1"/>
          <p:nvPr/>
        </p:nvSpPr>
        <p:spPr>
          <a:xfrm>
            <a:off x="611560" y="1772816"/>
            <a:ext cx="51090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/>
              <a:t>クラスとオブジェクト指向</a:t>
            </a:r>
          </a:p>
        </p:txBody>
      </p:sp>
    </p:spTree>
    <p:extLst>
      <p:ext uri="{BB962C8B-B14F-4D97-AF65-F5344CB8AC3E}">
        <p14:creationId xmlns:p14="http://schemas.microsoft.com/office/powerpoint/2010/main" val="3861567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8CF92A7B-DCC6-6641-AB3F-9951E161B05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注意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D674CB4C-7A22-7945-BC3C-137C1CEA18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3662" y="2852936"/>
            <a:ext cx="2536676" cy="3382235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E6423953-CC3C-744B-AAF1-5E4FA40E24D9}"/>
              </a:ext>
            </a:extLst>
          </p:cNvPr>
          <p:cNvSpPr txBox="1"/>
          <p:nvPr/>
        </p:nvSpPr>
        <p:spPr>
          <a:xfrm>
            <a:off x="611560" y="1061151"/>
            <a:ext cx="7725192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「オブジェクト指向」の定義は難しい</a:t>
            </a:r>
            <a:endParaRPr kumimoji="1" lang="en-US" altLang="ja-JP" sz="2800" dirty="0"/>
          </a:p>
          <a:p>
            <a:r>
              <a:rPr lang="ja-JP" altLang="en-US" sz="2800"/>
              <a:t>人の数だけ定義がある</a:t>
            </a:r>
            <a:endParaRPr lang="en-US" altLang="ja-JP" sz="2800" dirty="0"/>
          </a:p>
          <a:p>
            <a:r>
              <a:rPr kumimoji="1" lang="ja-JP" altLang="en-US" sz="2800"/>
              <a:t>今日話したことを唯一の定義だと思わないこと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DABE831E-BA94-1B4C-BDC8-27DA84590FB9}"/>
              </a:ext>
            </a:extLst>
          </p:cNvPr>
          <p:cNvSpPr txBox="1"/>
          <p:nvPr/>
        </p:nvSpPr>
        <p:spPr>
          <a:xfrm>
            <a:off x="3635896" y="6362344"/>
            <a:ext cx="50321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/>
              <a:t>※</a:t>
            </a:r>
            <a:r>
              <a:rPr kumimoji="1" lang="ja-JP" altLang="en-US" sz="1400"/>
              <a:t>「自分の定義が正しい」と考える面倒な人がわりといる</a:t>
            </a:r>
          </a:p>
        </p:txBody>
      </p:sp>
    </p:spTree>
    <p:extLst>
      <p:ext uri="{BB962C8B-B14F-4D97-AF65-F5344CB8AC3E}">
        <p14:creationId xmlns:p14="http://schemas.microsoft.com/office/powerpoint/2010/main" val="31803516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雲形吹き出し 11">
            <a:extLst>
              <a:ext uri="{FF2B5EF4-FFF2-40B4-BE49-F238E27FC236}">
                <a16:creationId xmlns:a16="http://schemas.microsoft.com/office/drawing/2014/main" id="{C4C03540-2AAF-5F42-9434-9AF1547FFA93}"/>
              </a:ext>
            </a:extLst>
          </p:cNvPr>
          <p:cNvSpPr/>
          <p:nvPr/>
        </p:nvSpPr>
        <p:spPr>
          <a:xfrm>
            <a:off x="6886197" y="3121823"/>
            <a:ext cx="1656184" cy="1189130"/>
          </a:xfrm>
          <a:prstGeom prst="cloudCallout">
            <a:avLst>
              <a:gd name="adj1" fmla="val -72654"/>
              <a:gd name="adj2" fmla="val 32146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34480BD4-DCE3-C845-907D-45E58FBB8AB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オブジェクトとは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3733F675-C8E1-2B43-B639-89FC67A49EA0}"/>
              </a:ext>
            </a:extLst>
          </p:cNvPr>
          <p:cNvSpPr txBox="1"/>
          <p:nvPr/>
        </p:nvSpPr>
        <p:spPr>
          <a:xfrm>
            <a:off x="1094125" y="1251886"/>
            <a:ext cx="69557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「内部状態」と「通信手段」を持った「なにか」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66413374-164E-F147-A33D-0AEE93683F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6096" y="2996952"/>
            <a:ext cx="1330542" cy="1774056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C1DC40B5-16AB-5940-98AE-AB6210E74E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600" y="3121823"/>
            <a:ext cx="1532238" cy="1630040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C202E718-3480-304E-9E27-F3F53DA6BF77}"/>
              </a:ext>
            </a:extLst>
          </p:cNvPr>
          <p:cNvSpPr txBox="1"/>
          <p:nvPr/>
        </p:nvSpPr>
        <p:spPr>
          <a:xfrm>
            <a:off x="1176369" y="2347031"/>
            <a:ext cx="9861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依頼側</a:t>
            </a:r>
            <a:endParaRPr kumimoji="1" lang="en-US" altLang="ja-JP" dirty="0"/>
          </a:p>
          <a:p>
            <a:r>
              <a:rPr lang="en-US" altLang="ja-JP" dirty="0"/>
              <a:t>(Sender)</a:t>
            </a:r>
            <a:endParaRPr kumimoji="1" lang="ja-JP" altLang="en-US"/>
          </a:p>
        </p:txBody>
      </p:sp>
      <p:cxnSp>
        <p:nvCxnSpPr>
          <p:cNvPr id="8" name="直線矢印コネクタ 7">
            <a:extLst>
              <a:ext uri="{FF2B5EF4-FFF2-40B4-BE49-F238E27FC236}">
                <a16:creationId xmlns:a16="http://schemas.microsoft.com/office/drawing/2014/main" id="{96D639D1-2DB9-0447-ACCA-BC0ACE7274E8}"/>
              </a:ext>
            </a:extLst>
          </p:cNvPr>
          <p:cNvCxnSpPr/>
          <p:nvPr/>
        </p:nvCxnSpPr>
        <p:spPr>
          <a:xfrm>
            <a:off x="2627784" y="3626843"/>
            <a:ext cx="2448272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6058BEA5-4B59-2540-B15C-3E1642F68C9B}"/>
              </a:ext>
            </a:extLst>
          </p:cNvPr>
          <p:cNvSpPr txBox="1"/>
          <p:nvPr/>
        </p:nvSpPr>
        <p:spPr>
          <a:xfrm>
            <a:off x="3081102" y="2889748"/>
            <a:ext cx="14895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仕事の依頼</a:t>
            </a:r>
            <a:endParaRPr kumimoji="1" lang="en-US" altLang="ja-JP" dirty="0"/>
          </a:p>
          <a:p>
            <a:r>
              <a:rPr lang="en-US" altLang="ja-JP" dirty="0"/>
              <a:t>(</a:t>
            </a:r>
            <a:r>
              <a:rPr lang="ja-JP" altLang="en-US"/>
              <a:t>メッセージ</a:t>
            </a:r>
            <a:r>
              <a:rPr lang="en-US" altLang="ja-JP" dirty="0"/>
              <a:t>)</a:t>
            </a:r>
            <a:endParaRPr kumimoji="1" lang="ja-JP" altLang="en-US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7F92BBE0-7AEF-104D-AAA4-CCD41E1E9801}"/>
              </a:ext>
            </a:extLst>
          </p:cNvPr>
          <p:cNvSpPr txBox="1"/>
          <p:nvPr/>
        </p:nvSpPr>
        <p:spPr>
          <a:xfrm>
            <a:off x="5383575" y="2323391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/>
              <a:t>オブジェクト</a:t>
            </a:r>
            <a:endParaRPr lang="en-US" altLang="ja-JP" dirty="0"/>
          </a:p>
          <a:p>
            <a:r>
              <a:rPr kumimoji="1" lang="en-US" altLang="ja-JP" dirty="0"/>
              <a:t>(Receiver)</a:t>
            </a:r>
            <a:endParaRPr kumimoji="1" lang="ja-JP" altLang="en-US"/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D8014E9C-92F3-C349-A3DA-D508AFB6D6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7100000">
            <a:off x="7147520" y="3068982"/>
            <a:ext cx="1132377" cy="1132377"/>
          </a:xfrm>
          <a:prstGeom prst="rect">
            <a:avLst/>
          </a:prstGeom>
        </p:spPr>
      </p:pic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84005424-C2E7-D74D-AF9C-24E29740D129}"/>
              </a:ext>
            </a:extLst>
          </p:cNvPr>
          <p:cNvSpPr txBox="1"/>
          <p:nvPr/>
        </p:nvSpPr>
        <p:spPr>
          <a:xfrm>
            <a:off x="7087486" y="267378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/>
              <a:t>内部状態</a:t>
            </a:r>
            <a:endParaRPr kumimoji="1" lang="ja-JP" altLang="en-US"/>
          </a:p>
        </p:txBody>
      </p:sp>
      <p:cxnSp>
        <p:nvCxnSpPr>
          <p:cNvPr id="14" name="直線矢印コネクタ 13">
            <a:extLst>
              <a:ext uri="{FF2B5EF4-FFF2-40B4-BE49-F238E27FC236}">
                <a16:creationId xmlns:a16="http://schemas.microsoft.com/office/drawing/2014/main" id="{03BD577E-8E93-5941-8994-FCAADC7126C0}"/>
              </a:ext>
            </a:extLst>
          </p:cNvPr>
          <p:cNvCxnSpPr>
            <a:cxnSpLocks/>
          </p:cNvCxnSpPr>
          <p:nvPr/>
        </p:nvCxnSpPr>
        <p:spPr>
          <a:xfrm flipH="1">
            <a:off x="2627784" y="4129935"/>
            <a:ext cx="2403004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B5C27F72-1B82-DD41-AC91-31511FD3EADA}"/>
              </a:ext>
            </a:extLst>
          </p:cNvPr>
          <p:cNvSpPr txBox="1"/>
          <p:nvPr/>
        </p:nvSpPr>
        <p:spPr>
          <a:xfrm>
            <a:off x="3032548" y="4129935"/>
            <a:ext cx="20435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/>
              <a:t>仕事</a:t>
            </a:r>
            <a:endParaRPr kumimoji="1" lang="en-US" altLang="ja-JP" dirty="0"/>
          </a:p>
          <a:p>
            <a:pPr algn="ctr"/>
            <a:r>
              <a:rPr kumimoji="1" lang="en-US" altLang="ja-JP" dirty="0"/>
              <a:t>(</a:t>
            </a:r>
            <a:r>
              <a:rPr kumimoji="1" lang="ja-JP" altLang="en-US"/>
              <a:t>返り値</a:t>
            </a:r>
            <a:r>
              <a:rPr kumimoji="1" lang="en-US" altLang="ja-JP" dirty="0"/>
              <a:t>, </a:t>
            </a:r>
            <a:r>
              <a:rPr kumimoji="1" lang="ja-JP" altLang="en-US"/>
              <a:t>状態変化</a:t>
            </a:r>
            <a:r>
              <a:rPr kumimoji="1" lang="en-US" altLang="ja-JP" dirty="0"/>
              <a:t>)</a:t>
            </a:r>
            <a:endParaRPr kumimoji="1" lang="ja-JP" altLang="en-US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E11AB4A8-2DF4-984F-BC04-AD733B3F55FD}"/>
              </a:ext>
            </a:extLst>
          </p:cNvPr>
          <p:cNvSpPr txBox="1"/>
          <p:nvPr/>
        </p:nvSpPr>
        <p:spPr>
          <a:xfrm>
            <a:off x="880283" y="5513652"/>
            <a:ext cx="73661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/>
              <a:t>オブジェクトに「メッセージ」を送ると、内部状態が変化する</a:t>
            </a:r>
          </a:p>
        </p:txBody>
      </p:sp>
    </p:spTree>
    <p:extLst>
      <p:ext uri="{BB962C8B-B14F-4D97-AF65-F5344CB8AC3E}">
        <p14:creationId xmlns:p14="http://schemas.microsoft.com/office/powerpoint/2010/main" val="35402283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ABF597DC-1E61-7B45-A8D1-B2AE1E77EB5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オブジェクト指向とは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9E653D07-03F5-E24E-B2B0-5E69456DB0B0}"/>
              </a:ext>
            </a:extLst>
          </p:cNvPr>
          <p:cNvSpPr txBox="1"/>
          <p:nvPr/>
        </p:nvSpPr>
        <p:spPr>
          <a:xfrm>
            <a:off x="1691680" y="1196752"/>
            <a:ext cx="54168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「オブジェクト」を中心とする考え方</a:t>
            </a:r>
            <a:endParaRPr kumimoji="1" lang="en-US" altLang="ja-JP" sz="2400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5CEB7EC3-FC80-A54B-9158-CA7F9BE35E87}"/>
              </a:ext>
            </a:extLst>
          </p:cNvPr>
          <p:cNvSpPr txBox="1"/>
          <p:nvPr/>
        </p:nvSpPr>
        <p:spPr>
          <a:xfrm>
            <a:off x="941800" y="2015504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/>
              <a:t>手続き型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1CBB33B1-347C-8146-9919-A266FE67D317}"/>
              </a:ext>
            </a:extLst>
          </p:cNvPr>
          <p:cNvSpPr txBox="1"/>
          <p:nvPr/>
        </p:nvSpPr>
        <p:spPr>
          <a:xfrm>
            <a:off x="4849193" y="2015504"/>
            <a:ext cx="38779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/>
              <a:t>オブジェクト指向</a:t>
            </a: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980617CD-2100-F847-B5F8-5CC2B324D6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636" y="4077072"/>
            <a:ext cx="2857500" cy="2273300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43BE0A41-B66B-8C4F-B4A4-498BEC5F1879}"/>
              </a:ext>
            </a:extLst>
          </p:cNvPr>
          <p:cNvSpPr txBox="1"/>
          <p:nvPr/>
        </p:nvSpPr>
        <p:spPr>
          <a:xfrm>
            <a:off x="190690" y="2874021"/>
            <a:ext cx="37753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/>
              <a:t>やるべき手続きを全て指示する</a:t>
            </a:r>
            <a:endParaRPr kumimoji="1" lang="en-US" altLang="ja-JP" sz="2000" dirty="0"/>
          </a:p>
          <a:p>
            <a:r>
              <a:rPr lang="en-US" altLang="ja-JP" sz="2000" dirty="0"/>
              <a:t>=</a:t>
            </a:r>
            <a:r>
              <a:rPr lang="ja-JP" altLang="en-US" sz="2000"/>
              <a:t>状態管理は呼び出し側の責任</a:t>
            </a:r>
            <a:endParaRPr lang="en-US" altLang="ja-JP" sz="2000" dirty="0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8EBE23D9-0E02-6C4F-AB72-89D8CC84FD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0073" y="4112629"/>
            <a:ext cx="2016224" cy="2202186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D5FB5BA4-A4B1-B44C-9860-3AF83E9D3AF8}"/>
              </a:ext>
            </a:extLst>
          </p:cNvPr>
          <p:cNvSpPr txBox="1"/>
          <p:nvPr/>
        </p:nvSpPr>
        <p:spPr>
          <a:xfrm>
            <a:off x="4849193" y="2874021"/>
            <a:ext cx="37753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000"/>
              <a:t>仕事</a:t>
            </a:r>
            <a:r>
              <a:rPr kumimoji="1" lang="ja-JP" altLang="en-US" sz="2000"/>
              <a:t>をオブジェクトに依頼する</a:t>
            </a:r>
            <a:endParaRPr kumimoji="1" lang="en-US" altLang="ja-JP" sz="2000" dirty="0"/>
          </a:p>
          <a:p>
            <a:r>
              <a:rPr lang="ja-JP" altLang="en-US" sz="2000"/>
              <a:t>＝状態はオブジェクトが管理</a:t>
            </a:r>
            <a:endParaRPr kumimoji="1" lang="ja-JP" altLang="en-US" sz="2000"/>
          </a:p>
        </p:txBody>
      </p:sp>
    </p:spTree>
    <p:extLst>
      <p:ext uri="{BB962C8B-B14F-4D97-AF65-F5344CB8AC3E}">
        <p14:creationId xmlns:p14="http://schemas.microsoft.com/office/powerpoint/2010/main" val="9429231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691A58CE-1362-864B-B12A-A60BC34A9A6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オブジェクト指向プログラミングとは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89985958-0F63-634F-A17E-39BF436E65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696" y="4149080"/>
            <a:ext cx="1152128" cy="1152128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D7E43038-14C4-C144-B912-17F9C2339B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8184" y="4149080"/>
            <a:ext cx="851946" cy="1183258"/>
          </a:xfrm>
          <a:prstGeom prst="rect">
            <a:avLst/>
          </a:prstGeom>
        </p:spPr>
      </p:pic>
      <p:sp>
        <p:nvSpPr>
          <p:cNvPr id="5" name="角丸四角形吹き出し 4">
            <a:extLst>
              <a:ext uri="{FF2B5EF4-FFF2-40B4-BE49-F238E27FC236}">
                <a16:creationId xmlns:a16="http://schemas.microsoft.com/office/drawing/2014/main" id="{C480E6AB-F99F-9242-BD6C-E71611539078}"/>
              </a:ext>
            </a:extLst>
          </p:cNvPr>
          <p:cNvSpPr/>
          <p:nvPr/>
        </p:nvSpPr>
        <p:spPr>
          <a:xfrm>
            <a:off x="3275856" y="3933056"/>
            <a:ext cx="2448272" cy="864096"/>
          </a:xfrm>
          <a:prstGeom prst="wedgeRoundRectCallout">
            <a:avLst>
              <a:gd name="adj1" fmla="val 41469"/>
              <a:gd name="adj2" fmla="val 65038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>
                <a:solidFill>
                  <a:schemeClr val="tx1"/>
                </a:solidFill>
              </a:rPr>
              <a:t>○○してください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21EFD5D-255D-674C-893D-07D992AAE444}"/>
              </a:ext>
            </a:extLst>
          </p:cNvPr>
          <p:cNvSpPr txBox="1"/>
          <p:nvPr/>
        </p:nvSpPr>
        <p:spPr>
          <a:xfrm>
            <a:off x="1619672" y="3429000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600"/>
              <a:t>オブジェクト</a:t>
            </a:r>
            <a:endParaRPr kumimoji="1" lang="en-US" altLang="ja-JP" sz="1600"/>
          </a:p>
          <a:p>
            <a:pPr algn="ctr"/>
            <a:r>
              <a:rPr lang="en-US" altLang="ja-JP" sz="1600"/>
              <a:t>(obj)</a:t>
            </a:r>
            <a:endParaRPr kumimoji="1" lang="ja-JP" altLang="en-US" sz="160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2A8599A6-880F-214E-835F-7F615EFE6518}"/>
              </a:ext>
            </a:extLst>
          </p:cNvPr>
          <p:cNvSpPr txBox="1"/>
          <p:nvPr/>
        </p:nvSpPr>
        <p:spPr>
          <a:xfrm>
            <a:off x="3707904" y="3284984"/>
            <a:ext cx="16642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600"/>
              <a:t>メッセージ</a:t>
            </a:r>
            <a:endParaRPr kumimoji="1" lang="en-US" altLang="ja-JP" sz="1600"/>
          </a:p>
          <a:p>
            <a:pPr algn="ctr"/>
            <a:r>
              <a:rPr lang="en-US" altLang="ja-JP" sz="1600"/>
              <a:t>(do_something)</a:t>
            </a:r>
            <a:endParaRPr kumimoji="1" lang="ja-JP" altLang="en-US" sz="160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CF58CA16-BD5A-D944-87E1-17C4ABE7EF88}"/>
              </a:ext>
            </a:extLst>
          </p:cNvPr>
          <p:cNvSpPr txBox="1"/>
          <p:nvPr/>
        </p:nvSpPr>
        <p:spPr>
          <a:xfrm>
            <a:off x="1043608" y="1151508"/>
            <a:ext cx="661489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/>
              <a:t>オブジェクトにメッセージを送ることでプログラムを実行してくパラダイム</a:t>
            </a: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67B89490-E336-3D43-B2E1-B8793A0DC91F}"/>
              </a:ext>
            </a:extLst>
          </p:cNvPr>
          <p:cNvSpPr/>
          <p:nvPr/>
        </p:nvSpPr>
        <p:spPr>
          <a:xfrm>
            <a:off x="2051720" y="2492896"/>
            <a:ext cx="4628190" cy="5847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none">
            <a:spAutoFit/>
          </a:bodyPr>
          <a:lstStyle/>
          <a:p>
            <a:r>
              <a:rPr lang="en" altLang="ja-JP" sz="3200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obj.do_something</a:t>
            </a:r>
            <a:r>
              <a:rPr lang="en" altLang="ja-JP" sz="3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()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2825CED9-6D62-474F-9B39-A938604BE4D9}"/>
              </a:ext>
            </a:extLst>
          </p:cNvPr>
          <p:cNvSpPr txBox="1"/>
          <p:nvPr/>
        </p:nvSpPr>
        <p:spPr>
          <a:xfrm>
            <a:off x="1829569" y="5332338"/>
            <a:ext cx="995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Receiver</a:t>
            </a:r>
            <a:endParaRPr kumimoji="1" lang="ja-JP" altLang="en-US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B3D3B69A-DC72-1145-AEC3-B67FBB46DB69}"/>
              </a:ext>
            </a:extLst>
          </p:cNvPr>
          <p:cNvSpPr txBox="1"/>
          <p:nvPr/>
        </p:nvSpPr>
        <p:spPr>
          <a:xfrm>
            <a:off x="6228184" y="5283188"/>
            <a:ext cx="8354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Sender</a:t>
            </a:r>
            <a:endParaRPr kumimoji="1" lang="ja-JP" altLang="en-US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8224283A-1F8F-8645-BE87-399CD25D5CFF}"/>
              </a:ext>
            </a:extLst>
          </p:cNvPr>
          <p:cNvSpPr txBox="1"/>
          <p:nvPr/>
        </p:nvSpPr>
        <p:spPr>
          <a:xfrm>
            <a:off x="1234092" y="5970733"/>
            <a:ext cx="62634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メッセージの送り側を</a:t>
            </a:r>
            <a:r>
              <a:rPr kumimoji="1" lang="en-US" altLang="ja-JP" dirty="0"/>
              <a:t>Sender</a:t>
            </a:r>
            <a:r>
              <a:rPr kumimoji="1" lang="ja-JP" altLang="en-US"/>
              <a:t>、受け取る側を</a:t>
            </a:r>
            <a:r>
              <a:rPr kumimoji="1" lang="en-US" altLang="ja-JP" dirty="0"/>
              <a:t>Receiver</a:t>
            </a:r>
            <a:r>
              <a:rPr kumimoji="1" lang="ja-JP" altLang="en-US"/>
              <a:t>と呼ぶ</a:t>
            </a:r>
          </a:p>
        </p:txBody>
      </p:sp>
    </p:spTree>
    <p:extLst>
      <p:ext uri="{BB962C8B-B14F-4D97-AF65-F5344CB8AC3E}">
        <p14:creationId xmlns:p14="http://schemas.microsoft.com/office/powerpoint/2010/main" val="38847666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A1C37DE8-0BEA-CA4C-85B7-DE60C14D08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なぜオブジェクト指向か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1FDFE4A5-DFC5-4D4F-9331-46AEB1E510A1}"/>
              </a:ext>
            </a:extLst>
          </p:cNvPr>
          <p:cNvSpPr txBox="1"/>
          <p:nvPr/>
        </p:nvSpPr>
        <p:spPr>
          <a:xfrm>
            <a:off x="1403648" y="1988840"/>
            <a:ext cx="676875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/>
              <a:t>オブジェクトに</a:t>
            </a:r>
            <a:r>
              <a:rPr kumimoji="1" lang="ja-JP" altLang="en-US" sz="3600">
                <a:solidFill>
                  <a:srgbClr val="FF0000"/>
                </a:solidFill>
              </a:rPr>
              <a:t>責任</a:t>
            </a:r>
            <a:r>
              <a:rPr kumimoji="1" lang="ja-JP" altLang="en-US" sz="3600"/>
              <a:t>を</a:t>
            </a:r>
            <a:r>
              <a:rPr kumimoji="1" lang="ja-JP" altLang="en-US" sz="3600">
                <a:solidFill>
                  <a:srgbClr val="FF0000"/>
                </a:solidFill>
              </a:rPr>
              <a:t>移譲</a:t>
            </a:r>
            <a:r>
              <a:rPr kumimoji="1" lang="ja-JP" altLang="en-US" sz="3600"/>
              <a:t>し</a:t>
            </a:r>
            <a:endParaRPr kumimoji="1" lang="en-US" altLang="ja-JP" sz="3600" dirty="0"/>
          </a:p>
          <a:p>
            <a:r>
              <a:rPr kumimoji="1" lang="ja-JP" altLang="en-US" sz="3600"/>
              <a:t>「考えなければいけないこと」</a:t>
            </a:r>
            <a:endParaRPr kumimoji="1" lang="en-US" altLang="ja-JP" sz="3600" dirty="0"/>
          </a:p>
          <a:p>
            <a:r>
              <a:rPr kumimoji="1" lang="ja-JP" altLang="en-US" sz="3600"/>
              <a:t>を減らすため</a:t>
            </a:r>
          </a:p>
        </p:txBody>
      </p:sp>
    </p:spTree>
    <p:extLst>
      <p:ext uri="{BB962C8B-B14F-4D97-AF65-F5344CB8AC3E}">
        <p14:creationId xmlns:p14="http://schemas.microsoft.com/office/powerpoint/2010/main" val="11359915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9291E253-F39B-2849-A8C3-C2E52EBD241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責任の移譲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C7F2D5F-0BE0-0249-A125-72948AFC0AC8}"/>
              </a:ext>
            </a:extLst>
          </p:cNvPr>
          <p:cNvSpPr txBox="1"/>
          <p:nvPr/>
        </p:nvSpPr>
        <p:spPr>
          <a:xfrm>
            <a:off x="395536" y="1052736"/>
            <a:ext cx="38779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/>
              <a:t>以下の社員データを考える</a:t>
            </a:r>
            <a:endParaRPr kumimoji="1" lang="ja-JP" altLang="en-US" sz="240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86389625-5F11-1346-B072-6ECDAF5F18E8}"/>
              </a:ext>
            </a:extLst>
          </p:cNvPr>
          <p:cNvSpPr txBox="1"/>
          <p:nvPr/>
        </p:nvSpPr>
        <p:spPr>
          <a:xfrm>
            <a:off x="611560" y="1556792"/>
            <a:ext cx="293061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・名前</a:t>
            </a:r>
            <a:r>
              <a:rPr kumimoji="1" lang="en-US" altLang="ja-JP" sz="2400"/>
              <a:t> (</a:t>
            </a:r>
            <a:r>
              <a:rPr kumimoji="1" lang="ja-JP" altLang="en-US" sz="2400"/>
              <a:t>文字列</a:t>
            </a:r>
            <a:r>
              <a:rPr kumimoji="1" lang="en-US" altLang="ja-JP" sz="2400"/>
              <a:t>)</a:t>
            </a:r>
          </a:p>
          <a:p>
            <a:r>
              <a:rPr lang="ja-JP" altLang="en-US" sz="2400"/>
              <a:t>・年齢</a:t>
            </a:r>
            <a:r>
              <a:rPr lang="en-US" altLang="ja-JP" sz="2400"/>
              <a:t> (</a:t>
            </a:r>
            <a:r>
              <a:rPr lang="ja-JP" altLang="en-US" sz="2400"/>
              <a:t>整数</a:t>
            </a:r>
            <a:r>
              <a:rPr lang="en-US" altLang="ja-JP" sz="2400"/>
              <a:t>)</a:t>
            </a:r>
          </a:p>
          <a:p>
            <a:r>
              <a:rPr kumimoji="1" lang="ja-JP" altLang="en-US" sz="2400"/>
              <a:t>・所属部署</a:t>
            </a:r>
            <a:r>
              <a:rPr kumimoji="1" lang="en-US" altLang="ja-JP" sz="2400"/>
              <a:t> (</a:t>
            </a:r>
            <a:r>
              <a:rPr kumimoji="1" lang="ja-JP" altLang="en-US" sz="2400"/>
              <a:t>文字列</a:t>
            </a:r>
            <a:r>
              <a:rPr kumimoji="1" lang="en-US" altLang="ja-JP" sz="2400"/>
              <a:t>)</a:t>
            </a:r>
            <a:endParaRPr kumimoji="1" lang="ja-JP" altLang="en-US" sz="240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3E230932-F471-B64F-A4AA-7A5D7970721F}"/>
              </a:ext>
            </a:extLst>
          </p:cNvPr>
          <p:cNvSpPr txBox="1"/>
          <p:nvPr/>
        </p:nvSpPr>
        <p:spPr>
          <a:xfrm>
            <a:off x="611560" y="3501008"/>
            <a:ext cx="693651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/>
              <a:t>・</a:t>
            </a:r>
            <a:r>
              <a:rPr kumimoji="1" lang="ja-JP" altLang="en-US" sz="2400"/>
              <a:t>名前は</a:t>
            </a:r>
            <a:r>
              <a:rPr lang="en-US" altLang="ja-JP" sz="2400"/>
              <a:t>20</a:t>
            </a:r>
            <a:r>
              <a:rPr lang="ja-JP" altLang="en-US" sz="2400"/>
              <a:t>文字以内</a:t>
            </a:r>
            <a:endParaRPr lang="en-US" altLang="ja-JP" sz="2400"/>
          </a:p>
          <a:p>
            <a:r>
              <a:rPr kumimoji="1" lang="ja-JP" altLang="en-US" sz="2400"/>
              <a:t>・年齢</a:t>
            </a:r>
            <a:r>
              <a:rPr lang="ja-JP" altLang="en-US" sz="2400"/>
              <a:t>の数値は</a:t>
            </a:r>
            <a:r>
              <a:rPr kumimoji="1" lang="ja-JP" altLang="en-US" sz="2400"/>
              <a:t>正</a:t>
            </a:r>
            <a:endParaRPr kumimoji="1" lang="en-US" altLang="ja-JP" sz="2400"/>
          </a:p>
          <a:p>
            <a:r>
              <a:rPr lang="ja-JP" altLang="en-US" sz="2400"/>
              <a:t>・所属部署は「</a:t>
            </a:r>
            <a:r>
              <a:rPr lang="en-US" altLang="ja-JP" sz="2400"/>
              <a:t>A</a:t>
            </a:r>
            <a:r>
              <a:rPr lang="ja-JP" altLang="en-US" sz="2400"/>
              <a:t>課」「</a:t>
            </a:r>
            <a:r>
              <a:rPr lang="en-US" altLang="ja-JP" sz="2400"/>
              <a:t>B</a:t>
            </a:r>
            <a:r>
              <a:rPr lang="ja-JP" altLang="en-US" sz="2400"/>
              <a:t>課」「</a:t>
            </a:r>
            <a:r>
              <a:rPr lang="en-US" altLang="ja-JP" sz="2400"/>
              <a:t>C</a:t>
            </a:r>
            <a:r>
              <a:rPr lang="ja-JP" altLang="en-US" sz="2400"/>
              <a:t>課」のいずれか</a:t>
            </a:r>
            <a:endParaRPr lang="en-US" altLang="ja-JP" sz="240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34EA7696-03C8-564B-BF78-EBBAEE073FC6}"/>
              </a:ext>
            </a:extLst>
          </p:cNvPr>
          <p:cNvSpPr txBox="1"/>
          <p:nvPr/>
        </p:nvSpPr>
        <p:spPr>
          <a:xfrm>
            <a:off x="323528" y="2924944"/>
            <a:ext cx="44935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各データには以下の</a:t>
            </a:r>
            <a:r>
              <a:rPr kumimoji="1" lang="ja-JP" altLang="en-US" sz="2400">
                <a:solidFill>
                  <a:srgbClr val="FF0000"/>
                </a:solidFill>
              </a:rPr>
              <a:t>制約</a:t>
            </a:r>
            <a:r>
              <a:rPr kumimoji="1" lang="ja-JP" altLang="en-US" sz="2400"/>
              <a:t>がある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192F41DC-4DF1-E946-8F54-F10687039EDD}"/>
              </a:ext>
            </a:extLst>
          </p:cNvPr>
          <p:cNvSpPr txBox="1"/>
          <p:nvPr/>
        </p:nvSpPr>
        <p:spPr>
          <a:xfrm>
            <a:off x="323528" y="4941168"/>
            <a:ext cx="48013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データの新規作成パスは</a:t>
            </a:r>
            <a:r>
              <a:rPr kumimoji="1" lang="ja-JP" altLang="en-US" sz="2400">
                <a:solidFill>
                  <a:srgbClr val="FF0000"/>
                </a:solidFill>
              </a:rPr>
              <a:t>複数</a:t>
            </a:r>
            <a:r>
              <a:rPr kumimoji="1" lang="ja-JP" altLang="en-US" sz="2400"/>
              <a:t>ある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E75B4D02-DBE5-F146-B3F1-334B19D1B540}"/>
              </a:ext>
            </a:extLst>
          </p:cNvPr>
          <p:cNvSpPr txBox="1"/>
          <p:nvPr/>
        </p:nvSpPr>
        <p:spPr>
          <a:xfrm>
            <a:off x="611560" y="5445224"/>
            <a:ext cx="295465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/>
              <a:t>・ウェブから入力</a:t>
            </a:r>
            <a:endParaRPr lang="en-US" altLang="ja-JP" sz="2400"/>
          </a:p>
          <a:p>
            <a:r>
              <a:rPr lang="ja-JP" altLang="en-US" sz="2400"/>
              <a:t>・ファイルから入力</a:t>
            </a:r>
            <a:endParaRPr lang="en-US" altLang="ja-JP" sz="2400"/>
          </a:p>
        </p:txBody>
      </p:sp>
    </p:spTree>
    <p:extLst>
      <p:ext uri="{BB962C8B-B14F-4D97-AF65-F5344CB8AC3E}">
        <p14:creationId xmlns:p14="http://schemas.microsoft.com/office/powerpoint/2010/main" val="29049425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C70C8167-E787-CF47-AE2D-BDF2855993A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責任の移譲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9E1BCA9A-AD60-4141-9081-2EB4E13DBB60}"/>
              </a:ext>
            </a:extLst>
          </p:cNvPr>
          <p:cNvSpPr/>
          <p:nvPr/>
        </p:nvSpPr>
        <p:spPr>
          <a:xfrm>
            <a:off x="323528" y="1844824"/>
            <a:ext cx="4176464" cy="160043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" altLang="ja-JP" sz="1400" b="0">
                <a:solidFill>
                  <a:srgbClr val="D73A49"/>
                </a:solidFill>
                <a:effectLst/>
                <a:latin typeface="Menlo" panose="020B0609030804020204" pitchFamily="49" charset="0"/>
              </a:rPr>
              <a:t>if</a:t>
            </a:r>
            <a:r>
              <a:rPr lang="en" altLang="ja-JP" sz="1400" b="0">
                <a:solidFill>
                  <a:srgbClr val="24292E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sz="1400" b="0">
                <a:solidFill>
                  <a:srgbClr val="005CC5"/>
                </a:solidFill>
                <a:effectLst/>
                <a:latin typeface="Menlo" panose="020B0609030804020204" pitchFamily="49" charset="0"/>
              </a:rPr>
              <a:t>len</a:t>
            </a:r>
            <a:r>
              <a:rPr lang="en" altLang="ja-JP" sz="1400" b="0">
                <a:solidFill>
                  <a:srgbClr val="6F42C1"/>
                </a:solidFill>
                <a:effectLst/>
                <a:latin typeface="Menlo" panose="020B0609030804020204" pitchFamily="49" charset="0"/>
              </a:rPr>
              <a:t>(name)</a:t>
            </a:r>
            <a:r>
              <a:rPr lang="en" altLang="ja-JP" sz="1400" b="0">
                <a:solidFill>
                  <a:srgbClr val="24292E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sz="1400" b="0">
                <a:solidFill>
                  <a:srgbClr val="D73A49"/>
                </a:solidFill>
                <a:effectLst/>
                <a:latin typeface="Menlo" panose="020B0609030804020204" pitchFamily="49" charset="0"/>
              </a:rPr>
              <a:t>&gt;</a:t>
            </a:r>
            <a:r>
              <a:rPr lang="en" altLang="ja-JP" sz="1400" b="0">
                <a:solidFill>
                  <a:srgbClr val="24292E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sz="1400" b="0">
                <a:solidFill>
                  <a:srgbClr val="005CC5"/>
                </a:solidFill>
                <a:effectLst/>
                <a:latin typeface="Menlo" panose="020B0609030804020204" pitchFamily="49" charset="0"/>
              </a:rPr>
              <a:t>20</a:t>
            </a:r>
            <a:r>
              <a:rPr lang="en" altLang="ja-JP" sz="1400" b="0">
                <a:solidFill>
                  <a:srgbClr val="24292E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en" altLang="ja-JP" sz="1400" b="0">
                <a:solidFill>
                  <a:srgbClr val="6A737D"/>
                </a:solidFill>
                <a:effectLst/>
                <a:latin typeface="Menlo" panose="020B0609030804020204" pitchFamily="49" charset="0"/>
              </a:rPr>
              <a:t>  # </a:t>
            </a:r>
            <a:r>
              <a:rPr lang="ja-JP" altLang="en-US" sz="1400" b="0">
                <a:solidFill>
                  <a:srgbClr val="6A737D"/>
                </a:solidFill>
                <a:effectLst/>
                <a:latin typeface="Menlo" panose="020B0609030804020204" pitchFamily="49" charset="0"/>
              </a:rPr>
              <a:t>エラー処理</a:t>
            </a:r>
            <a:endParaRPr lang="ja-JP" altLang="en-US" sz="1400" b="0">
              <a:solidFill>
                <a:srgbClr val="24292E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ja-JP" sz="1400" b="0">
                <a:solidFill>
                  <a:srgbClr val="D73A49"/>
                </a:solidFill>
                <a:effectLst/>
                <a:latin typeface="Menlo" panose="020B0609030804020204" pitchFamily="49" charset="0"/>
              </a:rPr>
              <a:t>if</a:t>
            </a:r>
            <a:r>
              <a:rPr lang="en" altLang="ja-JP" sz="1400" b="0">
                <a:solidFill>
                  <a:srgbClr val="24292E"/>
                </a:solidFill>
                <a:effectLst/>
                <a:latin typeface="Menlo" panose="020B0609030804020204" pitchFamily="49" charset="0"/>
              </a:rPr>
              <a:t> age </a:t>
            </a:r>
            <a:r>
              <a:rPr lang="en" altLang="ja-JP" sz="1400" b="0">
                <a:solidFill>
                  <a:srgbClr val="D73A49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" altLang="ja-JP" sz="1400" b="0">
                <a:solidFill>
                  <a:srgbClr val="24292E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sz="1400" b="0">
                <a:solidFill>
                  <a:srgbClr val="005CC5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" altLang="ja-JP" sz="1400" b="0">
                <a:solidFill>
                  <a:srgbClr val="24292E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en" altLang="ja-JP" sz="1400" b="0">
                <a:solidFill>
                  <a:srgbClr val="6A737D"/>
                </a:solidFill>
                <a:effectLst/>
                <a:latin typeface="Menlo" panose="020B0609030804020204" pitchFamily="49" charset="0"/>
              </a:rPr>
              <a:t>  # </a:t>
            </a:r>
            <a:r>
              <a:rPr lang="ja-JP" altLang="en-US" sz="1400" b="0">
                <a:solidFill>
                  <a:srgbClr val="6A737D"/>
                </a:solidFill>
                <a:effectLst/>
                <a:latin typeface="Menlo" panose="020B0609030804020204" pitchFamily="49" charset="0"/>
              </a:rPr>
              <a:t>エラー処理</a:t>
            </a:r>
            <a:endParaRPr lang="ja-JP" altLang="en-US" sz="1400" b="0">
              <a:solidFill>
                <a:srgbClr val="24292E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ja-JP" sz="1400" b="0">
                <a:solidFill>
                  <a:srgbClr val="D73A49"/>
                </a:solidFill>
                <a:effectLst/>
                <a:latin typeface="Menlo" panose="020B0609030804020204" pitchFamily="49" charset="0"/>
              </a:rPr>
              <a:t>if</a:t>
            </a:r>
            <a:r>
              <a:rPr lang="en" altLang="ja-JP" sz="1400" b="0">
                <a:solidFill>
                  <a:srgbClr val="24292E"/>
                </a:solidFill>
                <a:effectLst/>
                <a:latin typeface="Menlo" panose="020B0609030804020204" pitchFamily="49" charset="0"/>
              </a:rPr>
              <a:t> group </a:t>
            </a:r>
            <a:r>
              <a:rPr lang="en" altLang="ja-JP" sz="1400" b="0">
                <a:solidFill>
                  <a:srgbClr val="D73A49"/>
                </a:solidFill>
                <a:effectLst/>
                <a:latin typeface="Menlo" panose="020B0609030804020204" pitchFamily="49" charset="0"/>
              </a:rPr>
              <a:t>not</a:t>
            </a:r>
            <a:r>
              <a:rPr lang="en" altLang="ja-JP" sz="1400" b="0">
                <a:solidFill>
                  <a:srgbClr val="24292E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sz="1400" b="0">
                <a:solidFill>
                  <a:srgbClr val="D73A49"/>
                </a:solidFill>
                <a:effectLst/>
                <a:latin typeface="Menlo" panose="020B0609030804020204" pitchFamily="49" charset="0"/>
              </a:rPr>
              <a:t>in</a:t>
            </a:r>
            <a:r>
              <a:rPr lang="en" altLang="ja-JP" sz="1400" b="0">
                <a:solidFill>
                  <a:srgbClr val="24292E"/>
                </a:solidFill>
                <a:effectLst/>
                <a:latin typeface="Menlo" panose="020B0609030804020204" pitchFamily="49" charset="0"/>
              </a:rPr>
              <a:t> [</a:t>
            </a:r>
            <a:r>
              <a:rPr lang="en" altLang="ja-JP" sz="1400" b="0">
                <a:solidFill>
                  <a:srgbClr val="22863A"/>
                </a:solidFill>
                <a:effectLst/>
                <a:latin typeface="Menlo" panose="020B0609030804020204" pitchFamily="49" charset="0"/>
              </a:rPr>
              <a:t>"A</a:t>
            </a:r>
            <a:r>
              <a:rPr lang="ja-JP" altLang="en-US" sz="1400" b="0">
                <a:solidFill>
                  <a:srgbClr val="22863A"/>
                </a:solidFill>
                <a:effectLst/>
                <a:latin typeface="Menlo" panose="020B0609030804020204" pitchFamily="49" charset="0"/>
              </a:rPr>
              <a:t>課</a:t>
            </a:r>
            <a:r>
              <a:rPr lang="en-US" altLang="ja-JP" sz="1400" b="0">
                <a:solidFill>
                  <a:srgbClr val="22863A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altLang="ja-JP" sz="1400" b="0">
                <a:solidFill>
                  <a:srgbClr val="24292E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altLang="ja-JP" sz="1400" b="0">
                <a:solidFill>
                  <a:srgbClr val="22863A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" altLang="ja-JP" sz="1400" b="0">
                <a:solidFill>
                  <a:srgbClr val="22863A"/>
                </a:solidFill>
                <a:effectLst/>
                <a:latin typeface="Menlo" panose="020B0609030804020204" pitchFamily="49" charset="0"/>
              </a:rPr>
              <a:t>B</a:t>
            </a:r>
            <a:r>
              <a:rPr lang="ja-JP" altLang="en-US" sz="1400" b="0">
                <a:solidFill>
                  <a:srgbClr val="22863A"/>
                </a:solidFill>
                <a:effectLst/>
                <a:latin typeface="Menlo" panose="020B0609030804020204" pitchFamily="49" charset="0"/>
              </a:rPr>
              <a:t>課</a:t>
            </a:r>
            <a:r>
              <a:rPr lang="en-US" altLang="ja-JP" sz="1400" b="0">
                <a:solidFill>
                  <a:srgbClr val="22863A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altLang="ja-JP" sz="1400" b="0">
                <a:solidFill>
                  <a:srgbClr val="24292E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altLang="ja-JP" sz="1400" b="0">
                <a:solidFill>
                  <a:srgbClr val="22863A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" altLang="ja-JP" sz="1400" b="0">
                <a:solidFill>
                  <a:srgbClr val="22863A"/>
                </a:solidFill>
                <a:effectLst/>
                <a:latin typeface="Menlo" panose="020B0609030804020204" pitchFamily="49" charset="0"/>
              </a:rPr>
              <a:t>C</a:t>
            </a:r>
            <a:r>
              <a:rPr lang="ja-JP" altLang="en-US" sz="1400" b="0">
                <a:solidFill>
                  <a:srgbClr val="22863A"/>
                </a:solidFill>
                <a:effectLst/>
                <a:latin typeface="Menlo" panose="020B0609030804020204" pitchFamily="49" charset="0"/>
              </a:rPr>
              <a:t>課</a:t>
            </a:r>
            <a:r>
              <a:rPr lang="en-US" altLang="ja-JP" sz="1400" b="0">
                <a:solidFill>
                  <a:srgbClr val="22863A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altLang="ja-JP" sz="1400" b="0">
                <a:solidFill>
                  <a:srgbClr val="24292E"/>
                </a:solidFill>
                <a:effectLst/>
                <a:latin typeface="Menlo" panose="020B0609030804020204" pitchFamily="49" charset="0"/>
              </a:rPr>
              <a:t>]:</a:t>
            </a:r>
          </a:p>
          <a:p>
            <a:r>
              <a:rPr lang="en-US" altLang="ja-JP" sz="1400" b="0">
                <a:solidFill>
                  <a:srgbClr val="6A737D"/>
                </a:solidFill>
                <a:effectLst/>
                <a:latin typeface="Menlo" panose="020B0609030804020204" pitchFamily="49" charset="0"/>
              </a:rPr>
              <a:t>  # </a:t>
            </a:r>
            <a:r>
              <a:rPr lang="ja-JP" altLang="en-US" sz="1400" b="0">
                <a:solidFill>
                  <a:srgbClr val="6A737D"/>
                </a:solidFill>
                <a:effectLst/>
                <a:latin typeface="Menlo" panose="020B0609030804020204" pitchFamily="49" charset="0"/>
              </a:rPr>
              <a:t>エラー処理</a:t>
            </a:r>
            <a:endParaRPr lang="en-US" altLang="ja-JP" sz="1400" b="0">
              <a:solidFill>
                <a:srgbClr val="6A737D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ja-JP" sz="1400">
                <a:solidFill>
                  <a:srgbClr val="6A737D"/>
                </a:solidFill>
                <a:latin typeface="Menlo" panose="020B0609030804020204" pitchFamily="49" charset="0"/>
              </a:rPr>
              <a:t>#</a:t>
            </a:r>
            <a:r>
              <a:rPr lang="ja-JP" altLang="en-US" sz="1400">
                <a:solidFill>
                  <a:srgbClr val="6A737D"/>
                </a:solidFill>
                <a:latin typeface="Menlo" panose="020B0609030804020204" pitchFamily="49" charset="0"/>
              </a:rPr>
              <a:t>データ追加処理</a:t>
            </a:r>
            <a:endParaRPr lang="ja-JP" altLang="en-US" sz="1400" b="0">
              <a:solidFill>
                <a:srgbClr val="24292E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BB8C5DF3-316A-694B-9A07-01D31323617A}"/>
              </a:ext>
            </a:extLst>
          </p:cNvPr>
          <p:cNvSpPr txBox="1"/>
          <p:nvPr/>
        </p:nvSpPr>
        <p:spPr>
          <a:xfrm>
            <a:off x="251520" y="1412776"/>
            <a:ext cx="3647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ウェブ入力ルーチンでのチェック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4A2A399F-38E8-D14F-9041-805340FBF683}"/>
              </a:ext>
            </a:extLst>
          </p:cNvPr>
          <p:cNvSpPr txBox="1"/>
          <p:nvPr/>
        </p:nvSpPr>
        <p:spPr>
          <a:xfrm>
            <a:off x="4788024" y="1412776"/>
            <a:ext cx="3877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ファイル入力ルーチンでのチェック</a:t>
            </a: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409DE7FA-789F-144F-8220-2D79375F509A}"/>
              </a:ext>
            </a:extLst>
          </p:cNvPr>
          <p:cNvSpPr/>
          <p:nvPr/>
        </p:nvSpPr>
        <p:spPr>
          <a:xfrm>
            <a:off x="4860032" y="1844824"/>
            <a:ext cx="4176464" cy="160043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" altLang="ja-JP" sz="1400" b="0">
                <a:solidFill>
                  <a:srgbClr val="D73A49"/>
                </a:solidFill>
                <a:effectLst/>
                <a:latin typeface="Menlo" panose="020B0609030804020204" pitchFamily="49" charset="0"/>
              </a:rPr>
              <a:t>if</a:t>
            </a:r>
            <a:r>
              <a:rPr lang="en" altLang="ja-JP" sz="1400" b="0">
                <a:solidFill>
                  <a:srgbClr val="24292E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sz="1400" b="0">
                <a:solidFill>
                  <a:srgbClr val="005CC5"/>
                </a:solidFill>
                <a:effectLst/>
                <a:latin typeface="Menlo" panose="020B0609030804020204" pitchFamily="49" charset="0"/>
              </a:rPr>
              <a:t>len</a:t>
            </a:r>
            <a:r>
              <a:rPr lang="en" altLang="ja-JP" sz="1400" b="0">
                <a:solidFill>
                  <a:srgbClr val="6F42C1"/>
                </a:solidFill>
                <a:effectLst/>
                <a:latin typeface="Menlo" panose="020B0609030804020204" pitchFamily="49" charset="0"/>
              </a:rPr>
              <a:t>(name)</a:t>
            </a:r>
            <a:r>
              <a:rPr lang="en" altLang="ja-JP" sz="1400" b="0">
                <a:solidFill>
                  <a:srgbClr val="24292E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sz="1400" b="0">
                <a:solidFill>
                  <a:srgbClr val="D73A49"/>
                </a:solidFill>
                <a:effectLst/>
                <a:latin typeface="Menlo" panose="020B0609030804020204" pitchFamily="49" charset="0"/>
              </a:rPr>
              <a:t>&gt;</a:t>
            </a:r>
            <a:r>
              <a:rPr lang="en" altLang="ja-JP" sz="1400" b="0">
                <a:solidFill>
                  <a:srgbClr val="24292E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sz="1400" b="0">
                <a:solidFill>
                  <a:srgbClr val="005CC5"/>
                </a:solidFill>
                <a:effectLst/>
                <a:latin typeface="Menlo" panose="020B0609030804020204" pitchFamily="49" charset="0"/>
              </a:rPr>
              <a:t>20</a:t>
            </a:r>
            <a:r>
              <a:rPr lang="en" altLang="ja-JP" sz="1400" b="0">
                <a:solidFill>
                  <a:srgbClr val="24292E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en" altLang="ja-JP" sz="1400" b="0">
                <a:solidFill>
                  <a:srgbClr val="6A737D"/>
                </a:solidFill>
                <a:effectLst/>
                <a:latin typeface="Menlo" panose="020B0609030804020204" pitchFamily="49" charset="0"/>
              </a:rPr>
              <a:t>  # </a:t>
            </a:r>
            <a:r>
              <a:rPr lang="ja-JP" altLang="en-US" sz="1400" b="0">
                <a:solidFill>
                  <a:srgbClr val="6A737D"/>
                </a:solidFill>
                <a:effectLst/>
                <a:latin typeface="Menlo" panose="020B0609030804020204" pitchFamily="49" charset="0"/>
              </a:rPr>
              <a:t>エラー処理</a:t>
            </a:r>
            <a:endParaRPr lang="ja-JP" altLang="en-US" sz="1400" b="0">
              <a:solidFill>
                <a:srgbClr val="24292E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ja-JP" sz="1400" b="0">
                <a:solidFill>
                  <a:srgbClr val="D73A49"/>
                </a:solidFill>
                <a:effectLst/>
                <a:latin typeface="Menlo" panose="020B0609030804020204" pitchFamily="49" charset="0"/>
              </a:rPr>
              <a:t>if</a:t>
            </a:r>
            <a:r>
              <a:rPr lang="en" altLang="ja-JP" sz="1400" b="0">
                <a:solidFill>
                  <a:srgbClr val="24292E"/>
                </a:solidFill>
                <a:effectLst/>
                <a:latin typeface="Menlo" panose="020B0609030804020204" pitchFamily="49" charset="0"/>
              </a:rPr>
              <a:t> age </a:t>
            </a:r>
            <a:r>
              <a:rPr lang="en" altLang="ja-JP" sz="1400" b="0">
                <a:solidFill>
                  <a:srgbClr val="D73A49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" altLang="ja-JP" sz="1400" b="0">
                <a:solidFill>
                  <a:srgbClr val="24292E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sz="1400" b="0">
                <a:solidFill>
                  <a:srgbClr val="005CC5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" altLang="ja-JP" sz="1400" b="0">
                <a:solidFill>
                  <a:srgbClr val="24292E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en" altLang="ja-JP" sz="1400" b="0">
                <a:solidFill>
                  <a:srgbClr val="6A737D"/>
                </a:solidFill>
                <a:effectLst/>
                <a:latin typeface="Menlo" panose="020B0609030804020204" pitchFamily="49" charset="0"/>
              </a:rPr>
              <a:t>  # </a:t>
            </a:r>
            <a:r>
              <a:rPr lang="ja-JP" altLang="en-US" sz="1400" b="0">
                <a:solidFill>
                  <a:srgbClr val="6A737D"/>
                </a:solidFill>
                <a:effectLst/>
                <a:latin typeface="Menlo" panose="020B0609030804020204" pitchFamily="49" charset="0"/>
              </a:rPr>
              <a:t>エラー処理</a:t>
            </a:r>
            <a:endParaRPr lang="ja-JP" altLang="en-US" sz="1400" b="0">
              <a:solidFill>
                <a:srgbClr val="24292E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ja-JP" sz="1400" b="0">
                <a:solidFill>
                  <a:srgbClr val="D73A49"/>
                </a:solidFill>
                <a:effectLst/>
                <a:latin typeface="Menlo" panose="020B0609030804020204" pitchFamily="49" charset="0"/>
              </a:rPr>
              <a:t>if</a:t>
            </a:r>
            <a:r>
              <a:rPr lang="en" altLang="ja-JP" sz="1400" b="0">
                <a:solidFill>
                  <a:srgbClr val="24292E"/>
                </a:solidFill>
                <a:effectLst/>
                <a:latin typeface="Menlo" panose="020B0609030804020204" pitchFamily="49" charset="0"/>
              </a:rPr>
              <a:t> group </a:t>
            </a:r>
            <a:r>
              <a:rPr lang="en" altLang="ja-JP" sz="1400" b="0">
                <a:solidFill>
                  <a:srgbClr val="D73A49"/>
                </a:solidFill>
                <a:effectLst/>
                <a:latin typeface="Menlo" panose="020B0609030804020204" pitchFamily="49" charset="0"/>
              </a:rPr>
              <a:t>not</a:t>
            </a:r>
            <a:r>
              <a:rPr lang="en" altLang="ja-JP" sz="1400" b="0">
                <a:solidFill>
                  <a:srgbClr val="24292E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sz="1400" b="0">
                <a:solidFill>
                  <a:srgbClr val="D73A49"/>
                </a:solidFill>
                <a:effectLst/>
                <a:latin typeface="Menlo" panose="020B0609030804020204" pitchFamily="49" charset="0"/>
              </a:rPr>
              <a:t>in</a:t>
            </a:r>
            <a:r>
              <a:rPr lang="en" altLang="ja-JP" sz="1400" b="0">
                <a:solidFill>
                  <a:srgbClr val="24292E"/>
                </a:solidFill>
                <a:effectLst/>
                <a:latin typeface="Menlo" panose="020B0609030804020204" pitchFamily="49" charset="0"/>
              </a:rPr>
              <a:t> [</a:t>
            </a:r>
            <a:r>
              <a:rPr lang="en" altLang="ja-JP" sz="1400" b="0">
                <a:solidFill>
                  <a:srgbClr val="22863A"/>
                </a:solidFill>
                <a:effectLst/>
                <a:latin typeface="Menlo" panose="020B0609030804020204" pitchFamily="49" charset="0"/>
              </a:rPr>
              <a:t>"A</a:t>
            </a:r>
            <a:r>
              <a:rPr lang="ja-JP" altLang="en-US" sz="1400" b="0">
                <a:solidFill>
                  <a:srgbClr val="22863A"/>
                </a:solidFill>
                <a:effectLst/>
                <a:latin typeface="Menlo" panose="020B0609030804020204" pitchFamily="49" charset="0"/>
              </a:rPr>
              <a:t>課</a:t>
            </a:r>
            <a:r>
              <a:rPr lang="en-US" altLang="ja-JP" sz="1400" b="0">
                <a:solidFill>
                  <a:srgbClr val="22863A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altLang="ja-JP" sz="1400" b="0">
                <a:solidFill>
                  <a:srgbClr val="24292E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altLang="ja-JP" sz="1400" b="0">
                <a:solidFill>
                  <a:srgbClr val="22863A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" altLang="ja-JP" sz="1400" b="0">
                <a:solidFill>
                  <a:srgbClr val="22863A"/>
                </a:solidFill>
                <a:effectLst/>
                <a:latin typeface="Menlo" panose="020B0609030804020204" pitchFamily="49" charset="0"/>
              </a:rPr>
              <a:t>B</a:t>
            </a:r>
            <a:r>
              <a:rPr lang="ja-JP" altLang="en-US" sz="1400" b="0">
                <a:solidFill>
                  <a:srgbClr val="22863A"/>
                </a:solidFill>
                <a:effectLst/>
                <a:latin typeface="Menlo" panose="020B0609030804020204" pitchFamily="49" charset="0"/>
              </a:rPr>
              <a:t>課</a:t>
            </a:r>
            <a:r>
              <a:rPr lang="en-US" altLang="ja-JP" sz="1400" b="0">
                <a:solidFill>
                  <a:srgbClr val="22863A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altLang="ja-JP" sz="1400" b="0">
                <a:solidFill>
                  <a:srgbClr val="24292E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altLang="ja-JP" sz="1400" b="0">
                <a:solidFill>
                  <a:srgbClr val="22863A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" altLang="ja-JP" sz="1400" b="0">
                <a:solidFill>
                  <a:srgbClr val="22863A"/>
                </a:solidFill>
                <a:effectLst/>
                <a:latin typeface="Menlo" panose="020B0609030804020204" pitchFamily="49" charset="0"/>
              </a:rPr>
              <a:t>C</a:t>
            </a:r>
            <a:r>
              <a:rPr lang="ja-JP" altLang="en-US" sz="1400" b="0">
                <a:solidFill>
                  <a:srgbClr val="22863A"/>
                </a:solidFill>
                <a:effectLst/>
                <a:latin typeface="Menlo" panose="020B0609030804020204" pitchFamily="49" charset="0"/>
              </a:rPr>
              <a:t>課</a:t>
            </a:r>
            <a:r>
              <a:rPr lang="en-US" altLang="ja-JP" sz="1400" b="0">
                <a:solidFill>
                  <a:srgbClr val="22863A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altLang="ja-JP" sz="1400" b="0">
                <a:solidFill>
                  <a:srgbClr val="24292E"/>
                </a:solidFill>
                <a:effectLst/>
                <a:latin typeface="Menlo" panose="020B0609030804020204" pitchFamily="49" charset="0"/>
              </a:rPr>
              <a:t>]:</a:t>
            </a:r>
          </a:p>
          <a:p>
            <a:r>
              <a:rPr lang="en-US" altLang="ja-JP" sz="1400" b="0">
                <a:solidFill>
                  <a:srgbClr val="6A737D"/>
                </a:solidFill>
                <a:effectLst/>
                <a:latin typeface="Menlo" panose="020B0609030804020204" pitchFamily="49" charset="0"/>
              </a:rPr>
              <a:t>  # </a:t>
            </a:r>
            <a:r>
              <a:rPr lang="ja-JP" altLang="en-US" sz="1400" b="0">
                <a:solidFill>
                  <a:srgbClr val="6A737D"/>
                </a:solidFill>
                <a:effectLst/>
                <a:latin typeface="Menlo" panose="020B0609030804020204" pitchFamily="49" charset="0"/>
              </a:rPr>
              <a:t>エラー処理</a:t>
            </a:r>
            <a:endParaRPr lang="en-US" altLang="ja-JP" sz="1400" b="0">
              <a:solidFill>
                <a:srgbClr val="6A737D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ja-JP" sz="1400">
                <a:solidFill>
                  <a:srgbClr val="6A737D"/>
                </a:solidFill>
                <a:latin typeface="Menlo" panose="020B0609030804020204" pitchFamily="49" charset="0"/>
              </a:rPr>
              <a:t>#</a:t>
            </a:r>
            <a:r>
              <a:rPr lang="ja-JP" altLang="en-US" sz="1400">
                <a:solidFill>
                  <a:srgbClr val="6A737D"/>
                </a:solidFill>
                <a:latin typeface="Menlo" panose="020B0609030804020204" pitchFamily="49" charset="0"/>
              </a:rPr>
              <a:t>データ追加処理</a:t>
            </a:r>
            <a:endParaRPr lang="ja-JP" altLang="en-US" sz="1400" b="0">
              <a:solidFill>
                <a:srgbClr val="24292E"/>
              </a:solidFill>
              <a:effectLst/>
              <a:latin typeface="Menlo" panose="020B0609030804020204" pitchFamily="49" charset="0"/>
            </a:endParaRPr>
          </a:p>
        </p:txBody>
      </p:sp>
      <p:cxnSp>
        <p:nvCxnSpPr>
          <p:cNvPr id="8" name="カギ線コネクタ 7">
            <a:extLst>
              <a:ext uri="{FF2B5EF4-FFF2-40B4-BE49-F238E27FC236}">
                <a16:creationId xmlns:a16="http://schemas.microsoft.com/office/drawing/2014/main" id="{D9D8BF6F-CD80-184F-8A94-BEA0072EE8A9}"/>
              </a:ext>
            </a:extLst>
          </p:cNvPr>
          <p:cNvCxnSpPr>
            <a:stCxn id="3" idx="2"/>
            <a:endCxn id="6" idx="2"/>
          </p:cNvCxnSpPr>
          <p:nvPr/>
        </p:nvCxnSpPr>
        <p:spPr>
          <a:xfrm rot="16200000" flipH="1">
            <a:off x="4680012" y="1177010"/>
            <a:ext cx="12700" cy="4536504"/>
          </a:xfrm>
          <a:prstGeom prst="bentConnector3">
            <a:avLst>
              <a:gd name="adj1" fmla="val 1800000"/>
            </a:avLst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89C1DB94-2362-684B-A252-9F993D30221C}"/>
              </a:ext>
            </a:extLst>
          </p:cNvPr>
          <p:cNvSpPr txBox="1"/>
          <p:nvPr/>
        </p:nvSpPr>
        <p:spPr>
          <a:xfrm>
            <a:off x="3419872" y="3789040"/>
            <a:ext cx="24929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/>
              <a:t>処理が重複している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586E5CCB-421D-4242-9F06-49497881BD09}"/>
              </a:ext>
            </a:extLst>
          </p:cNvPr>
          <p:cNvSpPr txBox="1"/>
          <p:nvPr/>
        </p:nvSpPr>
        <p:spPr>
          <a:xfrm>
            <a:off x="323528" y="4581128"/>
            <a:ext cx="832792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/>
              <a:t>・将来、「</a:t>
            </a:r>
            <a:r>
              <a:rPr kumimoji="1" lang="en-US" altLang="ja-JP" sz="2000"/>
              <a:t>D</a:t>
            </a:r>
            <a:r>
              <a:rPr kumimoji="1" lang="ja-JP" altLang="en-US" sz="2000"/>
              <a:t>課」が増えたら、両方のルーチンを修正しないといけない</a:t>
            </a:r>
            <a:endParaRPr kumimoji="1" lang="en-US" altLang="ja-JP" sz="2000"/>
          </a:p>
          <a:p>
            <a:r>
              <a:rPr kumimoji="1" lang="ja-JP" altLang="en-US" sz="2000"/>
              <a:t>・どこでデータをいじっているかわからないので修正漏れが生じる</a:t>
            </a:r>
          </a:p>
        </p:txBody>
      </p:sp>
    </p:spTree>
    <p:extLst>
      <p:ext uri="{BB962C8B-B14F-4D97-AF65-F5344CB8AC3E}">
        <p14:creationId xmlns:p14="http://schemas.microsoft.com/office/powerpoint/2010/main" val="2150570301"/>
      </p:ext>
    </p:extLst>
  </p:cSld>
  <p:clrMapOvr>
    <a:masterClrMapping/>
  </p:clrMapOvr>
</p:sld>
</file>

<file path=ppt/theme/theme1.xml><?xml version="1.0" encoding="utf-8"?>
<a:theme xmlns:a="http://schemas.openxmlformats.org/drawingml/2006/main" name="パーセル">
  <a:themeElements>
    <a:clrScheme name="パーセル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パーセル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パーセル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>
    <a:spDef>
      <a:spPr>
        <a:solidFill>
          <a:srgbClr val="FF0000"/>
        </a:solidFill>
        <a:ln>
          <a:solidFill>
            <a:schemeClr val="tx1"/>
          </a:solidFill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{11DA09EC-ABC8-2D40-8DBB-00E840906C4E}tf10001120</Template>
  <TotalTime>4627</TotalTime>
  <Words>849</Words>
  <Application>Microsoft Macintosh PowerPoint</Application>
  <PresentationFormat>画面に合わせる (4:3)</PresentationFormat>
  <Paragraphs>146</Paragraphs>
  <Slides>16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16</vt:i4>
      </vt:variant>
    </vt:vector>
  </HeadingPairs>
  <TitlesOfParts>
    <vt:vector size="22" baseType="lpstr">
      <vt:lpstr>HGｺﾞｼｯｸE</vt:lpstr>
      <vt:lpstr>游ゴシック</vt:lpstr>
      <vt:lpstr>Arial</vt:lpstr>
      <vt:lpstr>Gill Sans MT</vt:lpstr>
      <vt:lpstr>Menlo</vt:lpstr>
      <vt:lpstr>パーセル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watanabe</dc:creator>
  <cp:lastModifiedBy>Microsoft Office ユーザー</cp:lastModifiedBy>
  <cp:revision>974</cp:revision>
  <dcterms:created xsi:type="dcterms:W3CDTF">2019-01-02T05:23:01Z</dcterms:created>
  <dcterms:modified xsi:type="dcterms:W3CDTF">2019-11-18T10:37:52Z</dcterms:modified>
</cp:coreProperties>
</file>